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61" r:id="rId14"/>
    <p:sldId id="260" r:id="rId15"/>
    <p:sldId id="259" r:id="rId16"/>
    <p:sldId id="258" r:id="rId17"/>
    <p:sldId id="257" r:id="rId18"/>
    <p:sldId id="262" r:id="rId19"/>
    <p:sldId id="274" r:id="rId20"/>
    <p:sldId id="275" r:id="rId21"/>
    <p:sldId id="276" r:id="rId22"/>
    <p:sldId id="277"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CC225-CA70-49EE-B815-2DE1E951B2A9}" v="12" dt="2021-03-18T17:48:05.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D897A8-1F03-4E12-9AF4-A21D987905C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E334BE9-9D53-4F21-8EB3-5A14E86A8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47BF696-1043-4A58-8CCB-29656A222B73}"/>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5" name="Zástupný symbol pro zápatí 4">
            <a:extLst>
              <a:ext uri="{FF2B5EF4-FFF2-40B4-BE49-F238E27FC236}">
                <a16:creationId xmlns:a16="http://schemas.microsoft.com/office/drawing/2014/main" id="{4B2B98F5-83D3-4AFA-9285-8C079A8356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2482E34-8FBB-40BD-BCCF-ACFBF098FAF1}"/>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52242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7886FE-8949-456E-8F00-B54B71659F3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661B40B-84C1-49A0-8780-AED39B516833}"/>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09AA74B-63B3-4617-AFC9-7EE4F97DBB1E}"/>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5" name="Zástupný symbol pro zápatí 4">
            <a:extLst>
              <a:ext uri="{FF2B5EF4-FFF2-40B4-BE49-F238E27FC236}">
                <a16:creationId xmlns:a16="http://schemas.microsoft.com/office/drawing/2014/main" id="{C6806433-A943-4ADE-A404-D3F79FCB0F5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315B77-C4F9-4739-8304-7B811B3A1BD0}"/>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242843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8CCDE31-5DC1-4A46-BF0D-66AE18F5090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951A541-C7E0-499C-9D19-1D15044B8CB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1A258B2-0A2E-48C9-803A-12C30560BDC6}"/>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5" name="Zástupný symbol pro zápatí 4">
            <a:extLst>
              <a:ext uri="{FF2B5EF4-FFF2-40B4-BE49-F238E27FC236}">
                <a16:creationId xmlns:a16="http://schemas.microsoft.com/office/drawing/2014/main" id="{759B797C-0204-41F6-A140-DF3DCF7F876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DF26DBE-C5F7-43A3-8482-E38654CE8DD0}"/>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148501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39D9AF-14E2-4D53-BEEF-47565726EF4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DD11478-F526-45C3-99F6-FC971100CDD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20802C0-0411-4837-9CAA-FF55F8FA467A}"/>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5" name="Zástupný symbol pro zápatí 4">
            <a:extLst>
              <a:ext uri="{FF2B5EF4-FFF2-40B4-BE49-F238E27FC236}">
                <a16:creationId xmlns:a16="http://schemas.microsoft.com/office/drawing/2014/main" id="{54C3C26D-232D-4FA1-B5A1-12BF0E0FD8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7305654-2521-4B59-9005-941C1A8591A4}"/>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322943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F53698-6B39-4D3C-B4C4-9AF2DCA8669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0ACCE0E-3324-430E-9E70-A2D486B8C7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CD1CA9E-8D84-45B8-B811-A3A208961F3D}"/>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5" name="Zástupný symbol pro zápatí 4">
            <a:extLst>
              <a:ext uri="{FF2B5EF4-FFF2-40B4-BE49-F238E27FC236}">
                <a16:creationId xmlns:a16="http://schemas.microsoft.com/office/drawing/2014/main" id="{B345E430-FAF1-4140-B266-F72506C6F43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A485E50-EFBB-43C6-998E-DF5A06517D7C}"/>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116827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434DC2-788A-4511-85E0-160C274CE06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187DEE2-676E-4612-9767-6FA5FC114CD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98AAE55-4447-4654-93B3-485FF8CC937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5BB6BA6-6716-4589-A3DD-B6FE9D66D0F5}"/>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6" name="Zástupný symbol pro zápatí 5">
            <a:extLst>
              <a:ext uri="{FF2B5EF4-FFF2-40B4-BE49-F238E27FC236}">
                <a16:creationId xmlns:a16="http://schemas.microsoft.com/office/drawing/2014/main" id="{6D0F2EAF-BE52-4605-84A5-AC65C8D9644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C740857-3ACA-4B3E-A747-F26270691E7D}"/>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367005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921633-237E-401C-ADB5-BEEA1B94A4F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8205C38-1592-4575-8A45-45664A22D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3D69330-FB2A-44A9-9192-B467ACA90ED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13637DC-BF97-46FC-B17C-7C1D5D709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7BCD62D-D14B-4E73-9515-13B7DC9D801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1009931-580E-4A6F-9E37-A982CB1C63A4}"/>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8" name="Zástupný symbol pro zápatí 7">
            <a:extLst>
              <a:ext uri="{FF2B5EF4-FFF2-40B4-BE49-F238E27FC236}">
                <a16:creationId xmlns:a16="http://schemas.microsoft.com/office/drawing/2014/main" id="{B06E9C9E-8E7A-4EF7-87DD-0BD6B380F42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A5BB1DD-66CA-40E6-AD06-E25BFE6D5C72}"/>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336530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FE02E6-7B4F-4D96-BD8E-930B884ADBA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4B6C117-AF43-48D7-B2BA-F541E27BAEDD}"/>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4" name="Zástupný symbol pro zápatí 3">
            <a:extLst>
              <a:ext uri="{FF2B5EF4-FFF2-40B4-BE49-F238E27FC236}">
                <a16:creationId xmlns:a16="http://schemas.microsoft.com/office/drawing/2014/main" id="{7729CE0A-917B-4478-9322-467F46F5E63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E21D074-5A44-4372-95F2-9FD650575152}"/>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254832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6C362A8-5E08-4EEF-92F0-76E65941C5B2}"/>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3" name="Zástupný symbol pro zápatí 2">
            <a:extLst>
              <a:ext uri="{FF2B5EF4-FFF2-40B4-BE49-F238E27FC236}">
                <a16:creationId xmlns:a16="http://schemas.microsoft.com/office/drawing/2014/main" id="{485EF871-69F0-4592-9BC3-50C86668B55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82C3F96-BFEC-4E6E-A80F-C6584BEA359D}"/>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411198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6E8205-87C9-476C-9198-AC7FC8A0A9D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9CC00C7-A8BD-424F-BA89-AE552FA364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D093951-0EA4-4FD2-8779-98CFF7C1D3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0F6A0FB-32B0-484B-9484-6F02CE6A06F0}"/>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6" name="Zástupný symbol pro zápatí 5">
            <a:extLst>
              <a:ext uri="{FF2B5EF4-FFF2-40B4-BE49-F238E27FC236}">
                <a16:creationId xmlns:a16="http://schemas.microsoft.com/office/drawing/2014/main" id="{8D5A6757-F961-4DCA-B4C9-2A92CD0EE79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AC8AF89-9053-4AE3-9206-6AEADF1122C9}"/>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206465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2B3C4C-2B50-45B5-8308-63CB1A2D580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05146F3-7880-409E-919D-519E13928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2DA93682-6B80-4F5D-B909-23B897E88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6654BE9-9314-4A9C-8980-9BCAF4218363}"/>
              </a:ext>
            </a:extLst>
          </p:cNvPr>
          <p:cNvSpPr>
            <a:spLocks noGrp="1"/>
          </p:cNvSpPr>
          <p:nvPr>
            <p:ph type="dt" sz="half" idx="10"/>
          </p:nvPr>
        </p:nvSpPr>
        <p:spPr/>
        <p:txBody>
          <a:bodyPr/>
          <a:lstStyle/>
          <a:p>
            <a:fld id="{1F235E3E-1A50-4DA1-A375-7F6EEC23050B}" type="datetimeFigureOut">
              <a:rPr lang="cs-CZ" smtClean="0"/>
              <a:t>22.03.2021</a:t>
            </a:fld>
            <a:endParaRPr lang="cs-CZ"/>
          </a:p>
        </p:txBody>
      </p:sp>
      <p:sp>
        <p:nvSpPr>
          <p:cNvPr id="6" name="Zástupný symbol pro zápatí 5">
            <a:extLst>
              <a:ext uri="{FF2B5EF4-FFF2-40B4-BE49-F238E27FC236}">
                <a16:creationId xmlns:a16="http://schemas.microsoft.com/office/drawing/2014/main" id="{9A3CE051-04B2-4A2C-A170-C645506A9F3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C3F5DB3-7079-4729-AEFD-617B24CD1995}"/>
              </a:ext>
            </a:extLst>
          </p:cNvPr>
          <p:cNvSpPr>
            <a:spLocks noGrp="1"/>
          </p:cNvSpPr>
          <p:nvPr>
            <p:ph type="sldNum" sz="quarter" idx="12"/>
          </p:nvPr>
        </p:nvSpPr>
        <p:spPr/>
        <p:txBody>
          <a:bodyPr/>
          <a:lstStyle/>
          <a:p>
            <a:fld id="{4418AC6A-B4F3-4C72-9CE6-92708E5554EA}" type="slidenum">
              <a:rPr lang="cs-CZ" smtClean="0"/>
              <a:t>‹#›</a:t>
            </a:fld>
            <a:endParaRPr lang="cs-CZ"/>
          </a:p>
        </p:txBody>
      </p:sp>
    </p:spTree>
    <p:extLst>
      <p:ext uri="{BB962C8B-B14F-4D97-AF65-F5344CB8AC3E}">
        <p14:creationId xmlns:p14="http://schemas.microsoft.com/office/powerpoint/2010/main" val="379835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66CDDF6-9545-4AD6-8AA8-5575BEC8C3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3F41D413-ABFB-4FEE-AA50-677A0698E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689A5DD-94DC-4FB9-8EA5-63B912065A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35E3E-1A50-4DA1-A375-7F6EEC23050B}" type="datetimeFigureOut">
              <a:rPr lang="cs-CZ" smtClean="0"/>
              <a:t>22.03.2021</a:t>
            </a:fld>
            <a:endParaRPr lang="cs-CZ"/>
          </a:p>
        </p:txBody>
      </p:sp>
      <p:sp>
        <p:nvSpPr>
          <p:cNvPr id="5" name="Zástupný symbol pro zápatí 4">
            <a:extLst>
              <a:ext uri="{FF2B5EF4-FFF2-40B4-BE49-F238E27FC236}">
                <a16:creationId xmlns:a16="http://schemas.microsoft.com/office/drawing/2014/main" id="{DFED77D4-FB06-4FEE-887A-E72DAA8E8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3875A17-F8E7-4BC4-8267-AAE26D7BD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8AC6A-B4F3-4C72-9CE6-92708E5554EA}" type="slidenum">
              <a:rPr lang="cs-CZ" smtClean="0"/>
              <a:t>‹#›</a:t>
            </a:fld>
            <a:endParaRPr lang="cs-CZ"/>
          </a:p>
        </p:txBody>
      </p:sp>
    </p:spTree>
    <p:extLst>
      <p:ext uri="{BB962C8B-B14F-4D97-AF65-F5344CB8AC3E}">
        <p14:creationId xmlns:p14="http://schemas.microsoft.com/office/powerpoint/2010/main" val="1485568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Obsah obrázku seno, tráva, savci, pero&#10;&#10;Popis byl vytvořen automaticky">
            <a:extLst>
              <a:ext uri="{FF2B5EF4-FFF2-40B4-BE49-F238E27FC236}">
                <a16:creationId xmlns:a16="http://schemas.microsoft.com/office/drawing/2014/main" id="{4DA1E158-44C3-40D6-9714-D945DF27E0A5}"/>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r="-1"/>
          <a:stretch/>
        </p:blipFill>
        <p:spPr>
          <a:xfrm>
            <a:off x="20" y="1"/>
            <a:ext cx="12191980" cy="6857999"/>
          </a:xfrm>
          <a:prstGeom prst="rect">
            <a:avLst/>
          </a:prstGeom>
        </p:spPr>
      </p:pic>
      <p:sp>
        <p:nvSpPr>
          <p:cNvPr id="2" name="Nadpis 1">
            <a:extLst>
              <a:ext uri="{FF2B5EF4-FFF2-40B4-BE49-F238E27FC236}">
                <a16:creationId xmlns:a16="http://schemas.microsoft.com/office/drawing/2014/main" id="{F5B29969-072B-4E9D-9071-0E4E94DC8D0E}"/>
              </a:ext>
            </a:extLst>
          </p:cNvPr>
          <p:cNvSpPr>
            <a:spLocks noGrp="1"/>
          </p:cNvSpPr>
          <p:nvPr>
            <p:ph type="ctrTitle"/>
          </p:nvPr>
        </p:nvSpPr>
        <p:spPr>
          <a:xfrm>
            <a:off x="4387349" y="1200152"/>
            <a:ext cx="6897171" cy="4457696"/>
          </a:xfrm>
        </p:spPr>
        <p:txBody>
          <a:bodyPr vert="horz" lIns="91440" tIns="45720" rIns="91440" bIns="45720" rtlCol="0" anchor="ctr">
            <a:normAutofit/>
          </a:bodyPr>
          <a:lstStyle/>
          <a:p>
            <a:pPr algn="l"/>
            <a:r>
              <a:rPr lang="en-US" sz="8000" kern="1200">
                <a:solidFill>
                  <a:srgbClr val="FFFFFF"/>
                </a:solidFill>
                <a:latin typeface="+mj-lt"/>
                <a:ea typeface="+mj-ea"/>
                <a:cs typeface="+mj-cs"/>
              </a:rPr>
              <a:t>Velikonoce </a:t>
            </a:r>
          </a:p>
        </p:txBody>
      </p:sp>
      <p:sp>
        <p:nvSpPr>
          <p:cNvPr id="3" name="Podnadpis 2">
            <a:extLst>
              <a:ext uri="{FF2B5EF4-FFF2-40B4-BE49-F238E27FC236}">
                <a16:creationId xmlns:a16="http://schemas.microsoft.com/office/drawing/2014/main" id="{9181CA91-AF94-47D8-A3AB-EB02334684B4}"/>
              </a:ext>
            </a:extLst>
          </p:cNvPr>
          <p:cNvSpPr>
            <a:spLocks noGrp="1"/>
          </p:cNvSpPr>
          <p:nvPr>
            <p:ph type="subTitle" idx="1"/>
          </p:nvPr>
        </p:nvSpPr>
        <p:spPr>
          <a:xfrm>
            <a:off x="849963" y="1200152"/>
            <a:ext cx="2816535" cy="4457696"/>
          </a:xfrm>
        </p:spPr>
        <p:txBody>
          <a:bodyPr vert="horz" lIns="91440" tIns="45720" rIns="91440" bIns="45720" rtlCol="0" anchor="ctr">
            <a:normAutofit/>
          </a:bodyPr>
          <a:lstStyle/>
          <a:p>
            <a:pPr indent="-228600" algn="r">
              <a:buFont typeface="Arial" panose="020B0604020202020204" pitchFamily="34" charset="0"/>
              <a:buChar char="•"/>
            </a:pPr>
            <a:r>
              <a:rPr lang="en-US" sz="1500">
                <a:solidFill>
                  <a:srgbClr val="FFFFFF"/>
                </a:solidFill>
              </a:rPr>
              <a:t>Termín Velikonoc se dá přesně spočítat. Tento Svátek oslavující jaro a vzkříšení Ježíše Krista připadá podle klasického kalendáře na první neděli po prvním jarním úplňku, tedy po úplňku, který nastane po 21. březnu. Pokud je úplněk v neděli, slaví se Velikonoce až neděli následující. Výpočet je ale poměrně složitý.</a:t>
            </a:r>
          </a:p>
          <a:p>
            <a:pPr indent="-228600" algn="r">
              <a:buFont typeface="Arial" panose="020B0604020202020204" pitchFamily="34" charset="0"/>
              <a:buChar char="•"/>
            </a:pPr>
            <a:endParaRPr lang="en-US" sz="1500">
              <a:solidFill>
                <a:srgbClr val="FFFFFF"/>
              </a:solidFill>
            </a:endParaRPr>
          </a:p>
          <a:p>
            <a:pPr indent="-228600" algn="r">
              <a:buFont typeface="Arial" panose="020B0604020202020204" pitchFamily="34" charset="0"/>
              <a:buChar char="•"/>
            </a:pPr>
            <a:r>
              <a:rPr lang="en-US" sz="1500">
                <a:solidFill>
                  <a:srgbClr val="FFFFFF"/>
                </a:solidFill>
              </a:rPr>
              <a:t>Pravoslavné Velikonoce jsou oproti těm klasickým, opožděny. Zpravidla o týden, ale někdy i více. Termín pravoslavných velikonoc tak v roce 2021 připadá až na neděli 2. května.</a:t>
            </a:r>
          </a:p>
          <a:p>
            <a:pPr indent="-228600" algn="r">
              <a:buFont typeface="Arial" panose="020B0604020202020204" pitchFamily="34" charset="0"/>
              <a:buChar char="•"/>
            </a:pPr>
            <a:endParaRPr lang="en-US" sz="1500">
              <a:solidFill>
                <a:srgbClr val="FFFFFF"/>
              </a:solidFill>
            </a:endParaRPr>
          </a:p>
        </p:txBody>
      </p:sp>
      <p:sp>
        <p:nvSpPr>
          <p:cNvPr id="36"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3728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DA3CCF-A450-47AA-942A-8E12C6BF1CC3}"/>
              </a:ext>
            </a:extLst>
          </p:cNvPr>
          <p:cNvSpPr>
            <a:spLocks noGrp="1"/>
          </p:cNvSpPr>
          <p:nvPr>
            <p:ph type="title"/>
          </p:nvPr>
        </p:nvSpPr>
        <p:spPr/>
        <p:txBody>
          <a:bodyPr/>
          <a:lstStyle/>
          <a:p>
            <a:r>
              <a:rPr lang="cs-CZ"/>
              <a:t>Velikonoční rýmy, básně</a:t>
            </a:r>
            <a:endParaRPr lang="cs-CZ" dirty="0"/>
          </a:p>
        </p:txBody>
      </p:sp>
      <p:sp>
        <p:nvSpPr>
          <p:cNvPr id="4" name="TextovéPole 3">
            <a:extLst>
              <a:ext uri="{FF2B5EF4-FFF2-40B4-BE49-F238E27FC236}">
                <a16:creationId xmlns:a16="http://schemas.microsoft.com/office/drawing/2014/main" id="{7C8E3768-CD0A-458B-A8F3-A95432C28EFF}"/>
              </a:ext>
            </a:extLst>
          </p:cNvPr>
          <p:cNvSpPr txBox="1"/>
          <p:nvPr/>
        </p:nvSpPr>
        <p:spPr>
          <a:xfrm>
            <a:off x="590550" y="1866901"/>
            <a:ext cx="3438525" cy="2031325"/>
          </a:xfrm>
          <a:prstGeom prst="rect">
            <a:avLst/>
          </a:prstGeom>
          <a:noFill/>
        </p:spPr>
        <p:txBody>
          <a:bodyPr wrap="square">
            <a:spAutoFit/>
          </a:bodyPr>
          <a:lstStyle/>
          <a:p>
            <a:r>
              <a:rPr lang="cs-CZ"/>
              <a:t>Já jsem malej koledníček, tetičko!</a:t>
            </a:r>
          </a:p>
          <a:p>
            <a:r>
              <a:rPr lang="cs-CZ"/>
              <a:t>Přišel jsem pro červený vajíčko.</a:t>
            </a:r>
          </a:p>
          <a:p>
            <a:r>
              <a:rPr lang="cs-CZ"/>
              <a:t>Vajíčko je červený a koláče bílý,</a:t>
            </a:r>
          </a:p>
          <a:p>
            <a:r>
              <a:rPr lang="cs-CZ"/>
              <a:t>jakpak se vám, panímámo, koledníček líbí?</a:t>
            </a:r>
          </a:p>
          <a:p>
            <a:r>
              <a:rPr lang="cs-CZ"/>
              <a:t>A vy, pane strejčku,</a:t>
            </a:r>
          </a:p>
          <a:p>
            <a:r>
              <a:rPr lang="cs-CZ"/>
              <a:t>dejte mně grešličku!</a:t>
            </a:r>
            <a:endParaRPr lang="cs-CZ" dirty="0"/>
          </a:p>
        </p:txBody>
      </p:sp>
      <p:sp>
        <p:nvSpPr>
          <p:cNvPr id="6" name="TextovéPole 5">
            <a:extLst>
              <a:ext uri="{FF2B5EF4-FFF2-40B4-BE49-F238E27FC236}">
                <a16:creationId xmlns:a16="http://schemas.microsoft.com/office/drawing/2014/main" id="{8684CDCB-C433-4E5A-9E15-0C6739B2F3E3}"/>
              </a:ext>
            </a:extLst>
          </p:cNvPr>
          <p:cNvSpPr txBox="1"/>
          <p:nvPr/>
        </p:nvSpPr>
        <p:spPr>
          <a:xfrm>
            <a:off x="4981574" y="1866901"/>
            <a:ext cx="2981325" cy="1477328"/>
          </a:xfrm>
          <a:prstGeom prst="rect">
            <a:avLst/>
          </a:prstGeom>
          <a:noFill/>
        </p:spPr>
        <p:txBody>
          <a:bodyPr wrap="square">
            <a:spAutoFit/>
          </a:bodyPr>
          <a:lstStyle/>
          <a:p>
            <a:r>
              <a:rPr lang="cs-CZ"/>
              <a:t>Dynovačka se čepejří,</a:t>
            </a:r>
          </a:p>
          <a:p>
            <a:r>
              <a:rPr lang="cs-CZ"/>
              <a:t>že mě milá nevěří,</a:t>
            </a:r>
          </a:p>
          <a:p>
            <a:r>
              <a:rPr lang="cs-CZ"/>
              <a:t>poženeme se do dvěři,</a:t>
            </a:r>
          </a:p>
          <a:p>
            <a:r>
              <a:rPr lang="cs-CZ"/>
              <a:t>a ze dveři šup do síně,</a:t>
            </a:r>
          </a:p>
          <a:p>
            <a:r>
              <a:rPr lang="cs-CZ"/>
              <a:t>budem se milovat upřimně</a:t>
            </a:r>
            <a:endParaRPr lang="cs-CZ" dirty="0"/>
          </a:p>
        </p:txBody>
      </p:sp>
      <p:sp>
        <p:nvSpPr>
          <p:cNvPr id="8" name="TextovéPole 7">
            <a:extLst>
              <a:ext uri="{FF2B5EF4-FFF2-40B4-BE49-F238E27FC236}">
                <a16:creationId xmlns:a16="http://schemas.microsoft.com/office/drawing/2014/main" id="{3D3F63FE-F97A-4620-980C-C97CE311CC07}"/>
              </a:ext>
            </a:extLst>
          </p:cNvPr>
          <p:cNvSpPr txBox="1"/>
          <p:nvPr/>
        </p:nvSpPr>
        <p:spPr>
          <a:xfrm>
            <a:off x="590550" y="4361587"/>
            <a:ext cx="3562350" cy="1754326"/>
          </a:xfrm>
          <a:prstGeom prst="rect">
            <a:avLst/>
          </a:prstGeom>
          <a:noFill/>
        </p:spPr>
        <p:txBody>
          <a:bodyPr wrap="square">
            <a:spAutoFit/>
          </a:bodyPr>
          <a:lstStyle/>
          <a:p>
            <a:r>
              <a:rPr lang="cs-CZ"/>
              <a:t>Klekání zvoníme, Jidáše honíme.</a:t>
            </a:r>
          </a:p>
          <a:p>
            <a:r>
              <a:rPr lang="cs-CZ"/>
              <a:t>Jidáši, Jidáši, cos to učinil,</a:t>
            </a:r>
          </a:p>
          <a:p>
            <a:r>
              <a:rPr lang="cs-CZ"/>
              <a:t>žes našeho Mistra Židům prozradil?</a:t>
            </a:r>
          </a:p>
          <a:p>
            <a:r>
              <a:rPr lang="cs-CZ"/>
              <a:t>Teďko za to musíš v pekle hořeti,</a:t>
            </a:r>
          </a:p>
          <a:p>
            <a:r>
              <a:rPr lang="cs-CZ"/>
              <a:t>s Luciperem ďáblem</a:t>
            </a:r>
          </a:p>
          <a:p>
            <a:r>
              <a:rPr lang="cs-CZ"/>
              <a:t>tam přebývati.</a:t>
            </a:r>
            <a:endParaRPr lang="cs-CZ" dirty="0"/>
          </a:p>
        </p:txBody>
      </p:sp>
      <p:sp>
        <p:nvSpPr>
          <p:cNvPr id="12" name="TextovéPole 11">
            <a:extLst>
              <a:ext uri="{FF2B5EF4-FFF2-40B4-BE49-F238E27FC236}">
                <a16:creationId xmlns:a16="http://schemas.microsoft.com/office/drawing/2014/main" id="{7DE4994B-B7C5-4EA0-A149-F81B861D2C65}"/>
              </a:ext>
            </a:extLst>
          </p:cNvPr>
          <p:cNvSpPr txBox="1"/>
          <p:nvPr/>
        </p:nvSpPr>
        <p:spPr>
          <a:xfrm>
            <a:off x="4981574" y="4438650"/>
            <a:ext cx="4162425" cy="1477328"/>
          </a:xfrm>
          <a:prstGeom prst="rect">
            <a:avLst/>
          </a:prstGeom>
          <a:noFill/>
        </p:spPr>
        <p:txBody>
          <a:bodyPr wrap="square">
            <a:spAutoFit/>
          </a:bodyPr>
          <a:lstStyle/>
          <a:p>
            <a:r>
              <a:rPr lang="cs-CZ"/>
              <a:t>Ha ty svatá Markyto,</a:t>
            </a:r>
          </a:p>
          <a:p>
            <a:r>
              <a:rPr lang="cs-CZ"/>
              <a:t>dej nám nový líto</a:t>
            </a:r>
          </a:p>
          <a:p>
            <a:r>
              <a:rPr lang="cs-CZ"/>
              <a:t>na pšenici ha žito</a:t>
            </a:r>
          </a:p>
          <a:p>
            <a:r>
              <a:rPr lang="cs-CZ"/>
              <a:t>i na šecko vobilí,</a:t>
            </a:r>
          </a:p>
          <a:p>
            <a:r>
              <a:rPr lang="cs-CZ"/>
              <a:t>co nám pánbů nadělí.</a:t>
            </a:r>
            <a:endParaRPr lang="cs-CZ" dirty="0"/>
          </a:p>
        </p:txBody>
      </p:sp>
      <p:sp>
        <p:nvSpPr>
          <p:cNvPr id="13" name="TextovéPole 12">
            <a:extLst>
              <a:ext uri="{FF2B5EF4-FFF2-40B4-BE49-F238E27FC236}">
                <a16:creationId xmlns:a16="http://schemas.microsoft.com/office/drawing/2014/main" id="{36601EB0-1EC0-419D-9704-763A1F1B5DCA}"/>
              </a:ext>
            </a:extLst>
          </p:cNvPr>
          <p:cNvSpPr txBox="1"/>
          <p:nvPr/>
        </p:nvSpPr>
        <p:spPr>
          <a:xfrm flipH="1">
            <a:off x="1181100" y="6257925"/>
            <a:ext cx="10515600" cy="369332"/>
          </a:xfrm>
          <a:prstGeom prst="rect">
            <a:avLst/>
          </a:prstGeom>
          <a:noFill/>
        </p:spPr>
        <p:txBody>
          <a:bodyPr wrap="square" rtlCol="0">
            <a:spAutoFit/>
          </a:bodyPr>
          <a:lstStyle/>
          <a:p>
            <a:r>
              <a:rPr lang="cs-CZ"/>
              <a:t>Zdroje: VAVŘINOVÁ, Valburga. Malá encyklopedie Velikonoc. Praha: Libri, 2006.</a:t>
            </a:r>
            <a:endParaRPr lang="cs-CZ" dirty="0"/>
          </a:p>
        </p:txBody>
      </p:sp>
      <p:pic>
        <p:nvPicPr>
          <p:cNvPr id="3" name="Obrázek 2">
            <a:extLst>
              <a:ext uri="{FF2B5EF4-FFF2-40B4-BE49-F238E27FC236}">
                <a16:creationId xmlns:a16="http://schemas.microsoft.com/office/drawing/2014/main" id="{694C3C11-6473-4212-BC95-8371F85C44DF}"/>
              </a:ext>
            </a:extLst>
          </p:cNvPr>
          <p:cNvPicPr>
            <a:picLocks noChangeAspect="1"/>
          </p:cNvPicPr>
          <p:nvPr/>
        </p:nvPicPr>
        <p:blipFill>
          <a:blip r:embed="rId2"/>
          <a:stretch>
            <a:fillRect/>
          </a:stretch>
        </p:blipFill>
        <p:spPr>
          <a:xfrm>
            <a:off x="6813199" y="480218"/>
            <a:ext cx="4181475" cy="1095375"/>
          </a:xfrm>
          <a:prstGeom prst="rect">
            <a:avLst/>
          </a:prstGeom>
        </p:spPr>
      </p:pic>
    </p:spTree>
    <p:extLst>
      <p:ext uri="{BB962C8B-B14F-4D97-AF65-F5344CB8AC3E}">
        <p14:creationId xmlns:p14="http://schemas.microsoft.com/office/powerpoint/2010/main" val="330785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A3F81061-1301-429E-9E7E-6B7DD77D85D0}"/>
              </a:ext>
            </a:extLst>
          </p:cNvPr>
          <p:cNvSpPr txBox="1"/>
          <p:nvPr/>
        </p:nvSpPr>
        <p:spPr>
          <a:xfrm>
            <a:off x="4776788" y="642938"/>
            <a:ext cx="6780213" cy="2346325"/>
          </a:xfrm>
          <a:prstGeom prst="rect">
            <a:avLst/>
          </a:prstGeom>
          <a:noFill/>
        </p:spPr>
        <p:txBody>
          <a:bodyPr wrap="square" anchor="t">
            <a:normAutofit/>
          </a:bodyPr>
          <a:lstStyle/>
          <a:p>
            <a:pPr>
              <a:lnSpc>
                <a:spcPct val="90000"/>
              </a:lnSpc>
              <a:spcAft>
                <a:spcPts val="600"/>
              </a:spcAft>
            </a:pPr>
            <a:r>
              <a:rPr lang="cs-CZ" dirty="0"/>
              <a:t>Medvídek Pú: Jaro s klokánkem </a:t>
            </a:r>
            <a:r>
              <a:rPr lang="cs-CZ" dirty="0" err="1"/>
              <a:t>Rú</a:t>
            </a:r>
            <a:endParaRPr lang="cs-CZ"/>
          </a:p>
          <a:p>
            <a:pPr>
              <a:lnSpc>
                <a:spcPct val="90000"/>
              </a:lnSpc>
              <a:spcAft>
                <a:spcPts val="600"/>
              </a:spcAft>
            </a:pPr>
            <a:endParaRPr lang="cs-CZ"/>
          </a:p>
          <a:p>
            <a:pPr>
              <a:lnSpc>
                <a:spcPct val="90000"/>
              </a:lnSpc>
              <a:spcAft>
                <a:spcPts val="600"/>
              </a:spcAft>
            </a:pPr>
            <a:r>
              <a:rPr lang="cs-CZ" dirty="0"/>
              <a:t>I přes každoroční příval animovaných filmů s čím dál více vymakanou animací si pohádky o Medvídkovi Pú stále drží své vděčné publikum. Zmíněný jarní díl přináší příběh o tom, jak se Králík odmítá zapojit do oslav jara a Velikonoc, dokud nebude dokončen jarní úklid. Dětské publikum se bude bavit stoprocentně, ale jistě ani většina dospělých nepohrdne.</a:t>
            </a:r>
            <a:endParaRPr lang="cs-CZ"/>
          </a:p>
        </p:txBody>
      </p:sp>
      <p:sp>
        <p:nvSpPr>
          <p:cNvPr id="6" name="TextovéPole 5">
            <a:extLst>
              <a:ext uri="{FF2B5EF4-FFF2-40B4-BE49-F238E27FC236}">
                <a16:creationId xmlns:a16="http://schemas.microsoft.com/office/drawing/2014/main" id="{9F816C89-D7A2-418E-B4C7-416D45F1468D}"/>
              </a:ext>
            </a:extLst>
          </p:cNvPr>
          <p:cNvSpPr txBox="1"/>
          <p:nvPr/>
        </p:nvSpPr>
        <p:spPr>
          <a:xfrm>
            <a:off x="4776788" y="3057525"/>
            <a:ext cx="6780213" cy="1489075"/>
          </a:xfrm>
          <a:prstGeom prst="rect">
            <a:avLst/>
          </a:prstGeom>
          <a:noFill/>
        </p:spPr>
        <p:txBody>
          <a:bodyPr wrap="square" anchor="t">
            <a:normAutofit/>
          </a:bodyPr>
          <a:lstStyle/>
          <a:p>
            <a:pPr>
              <a:lnSpc>
                <a:spcPct val="90000"/>
              </a:lnSpc>
              <a:spcAft>
                <a:spcPts val="600"/>
              </a:spcAft>
            </a:pPr>
            <a:r>
              <a:rPr lang="cs-CZ" sz="1500"/>
              <a:t>Veselé Velikonoce</a:t>
            </a:r>
          </a:p>
          <a:p>
            <a:pPr>
              <a:lnSpc>
                <a:spcPct val="90000"/>
              </a:lnSpc>
              <a:spcAft>
                <a:spcPts val="600"/>
              </a:spcAft>
            </a:pPr>
            <a:endParaRPr lang="cs-CZ" sz="1500"/>
          </a:p>
          <a:p>
            <a:pPr>
              <a:lnSpc>
                <a:spcPct val="90000"/>
              </a:lnSpc>
              <a:spcAft>
                <a:spcPts val="600"/>
              </a:spcAft>
            </a:pPr>
            <a:r>
              <a:rPr lang="cs-CZ" sz="1500"/>
              <a:t>Těžko si představit výmluvnější název pro velikonoční film. Komedie o záletníkovi, kterého ztvárnil Jean-Paul </a:t>
            </a:r>
            <a:r>
              <a:rPr lang="cs-CZ" sz="1500" err="1"/>
              <a:t>Belmondo</a:t>
            </a:r>
            <a:r>
              <a:rPr lang="cs-CZ" sz="1500"/>
              <a:t>, a jeho předstírané dceři Sofii </a:t>
            </a:r>
            <a:r>
              <a:rPr lang="cs-CZ" sz="1500" err="1"/>
              <a:t>Marceau</a:t>
            </a:r>
            <a:r>
              <a:rPr lang="cs-CZ" sz="1500"/>
              <a:t>, se českým televizním obrazovkám nevyhne v období Velikonoc snad nikdy.</a:t>
            </a:r>
          </a:p>
        </p:txBody>
      </p:sp>
      <p:sp>
        <p:nvSpPr>
          <p:cNvPr id="8" name="TextovéPole 7">
            <a:extLst>
              <a:ext uri="{FF2B5EF4-FFF2-40B4-BE49-F238E27FC236}">
                <a16:creationId xmlns:a16="http://schemas.microsoft.com/office/drawing/2014/main" id="{97CF171D-04FB-43F2-BBF1-741BF0EB217F}"/>
              </a:ext>
            </a:extLst>
          </p:cNvPr>
          <p:cNvSpPr txBox="1"/>
          <p:nvPr/>
        </p:nvSpPr>
        <p:spPr>
          <a:xfrm>
            <a:off x="4776788" y="4616450"/>
            <a:ext cx="6780213" cy="1593850"/>
          </a:xfrm>
          <a:prstGeom prst="rect">
            <a:avLst/>
          </a:prstGeom>
          <a:noFill/>
        </p:spPr>
        <p:txBody>
          <a:bodyPr wrap="square" anchor="t">
            <a:normAutofit/>
          </a:bodyPr>
          <a:lstStyle/>
          <a:p>
            <a:pPr>
              <a:lnSpc>
                <a:spcPct val="90000"/>
              </a:lnSpc>
              <a:spcAft>
                <a:spcPts val="600"/>
              </a:spcAft>
            </a:pPr>
            <a:r>
              <a:rPr lang="cs-CZ" sz="1500"/>
              <a:t>Velikonoční dovolená</a:t>
            </a:r>
          </a:p>
          <a:p>
            <a:pPr>
              <a:lnSpc>
                <a:spcPct val="90000"/>
              </a:lnSpc>
              <a:spcAft>
                <a:spcPts val="600"/>
              </a:spcAft>
            </a:pPr>
            <a:endParaRPr lang="cs-CZ" sz="1500"/>
          </a:p>
          <a:p>
            <a:pPr>
              <a:lnSpc>
                <a:spcPct val="90000"/>
              </a:lnSpc>
              <a:spcAft>
                <a:spcPts val="600"/>
              </a:spcAft>
            </a:pPr>
            <a:r>
              <a:rPr lang="cs-CZ" sz="1500"/>
              <a:t> Voják Honza Marek dostal třídenní opušťák. Marta, se kterou před vojnou chodil, sice na něho nečekala, ale dá mu znovu přednost před svým novým ctitelem, nepraktickým a stále zasněným Ivanem...</a:t>
            </a:r>
          </a:p>
          <a:p>
            <a:pPr>
              <a:lnSpc>
                <a:spcPct val="90000"/>
              </a:lnSpc>
              <a:spcAft>
                <a:spcPts val="600"/>
              </a:spcAft>
            </a:pPr>
            <a:r>
              <a:rPr lang="cs-CZ" sz="1500"/>
              <a:t>Nevýrazný snímek ze života mladých lidí na venkově.</a:t>
            </a:r>
          </a:p>
        </p:txBody>
      </p:sp>
      <p:sp>
        <p:nvSpPr>
          <p:cNvPr id="2" name="Nadpis 1">
            <a:extLst>
              <a:ext uri="{FF2B5EF4-FFF2-40B4-BE49-F238E27FC236}">
                <a16:creationId xmlns:a16="http://schemas.microsoft.com/office/drawing/2014/main" id="{E7B6C1BD-78DB-4E8B-A881-E6344B1B5E3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Velikonoce ve filmu</a:t>
            </a:r>
          </a:p>
        </p:txBody>
      </p:sp>
    </p:spTree>
    <p:extLst>
      <p:ext uri="{BB962C8B-B14F-4D97-AF65-F5344CB8AC3E}">
        <p14:creationId xmlns:p14="http://schemas.microsoft.com/office/powerpoint/2010/main" val="1070363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613F7F-4E63-4094-99DC-835574810103}"/>
              </a:ext>
            </a:extLst>
          </p:cNvPr>
          <p:cNvSpPr>
            <a:spLocks noGrp="1"/>
          </p:cNvSpPr>
          <p:nvPr>
            <p:ph type="title"/>
          </p:nvPr>
        </p:nvSpPr>
        <p:spPr>
          <a:xfrm>
            <a:off x="804673" y="1445494"/>
            <a:ext cx="3616856" cy="4376572"/>
          </a:xfrm>
        </p:spPr>
        <p:txBody>
          <a:bodyPr vert="horz" lIns="91440" tIns="45720" rIns="91440" bIns="45720" rtlCol="0" anchor="ctr">
            <a:normAutofit/>
          </a:bodyPr>
          <a:lstStyle/>
          <a:p>
            <a:r>
              <a:rPr lang="en-US" sz="4800" kern="1200">
                <a:solidFill>
                  <a:schemeClr val="tx1"/>
                </a:solidFill>
                <a:latin typeface="+mj-lt"/>
                <a:ea typeface="+mj-ea"/>
                <a:cs typeface="+mj-cs"/>
              </a:rPr>
              <a:t>Pašije</a:t>
            </a: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2A2E6F28-E315-4288-8A84-0768FD472C6D}"/>
              </a:ext>
            </a:extLst>
          </p:cNvPr>
          <p:cNvSpPr txBox="1"/>
          <p:nvPr/>
        </p:nvSpPr>
        <p:spPr>
          <a:xfrm>
            <a:off x="6096000" y="1399032"/>
            <a:ext cx="5501834" cy="447141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500">
                <a:solidFill>
                  <a:schemeClr val="bg1"/>
                </a:solidFill>
              </a:rPr>
              <a:t> Pašije je výraz odvozený z latinského passio (utrpení), v přeneseném významu se jedná o vyprávění o utrpení a smrti Ježíše Krista. Jako takové mají pašije své stálé místo v křesťanské liturgii - místo obvyklého čtení evangelia se na Květnou neděli a na Velký pátek pašijový příběh více či méně dramaticky předvádí či ztvárňuje. Někdy takové ztvárnění mívá nebo mívalo i hudební podobu, a z této tradice postupně vyvstal samostatný hudební žánr pašijí.</a:t>
            </a:r>
          </a:p>
          <a:p>
            <a:pPr indent="-228600">
              <a:lnSpc>
                <a:spcPct val="90000"/>
              </a:lnSpc>
              <a:spcAft>
                <a:spcPts val="600"/>
              </a:spcAft>
              <a:buFont typeface="Arial" panose="020B0604020202020204" pitchFamily="34" charset="0"/>
              <a:buChar char="•"/>
            </a:pPr>
            <a:r>
              <a:rPr lang="en-US" sz="1500">
                <a:solidFill>
                  <a:schemeClr val="bg1"/>
                </a:solidFill>
              </a:rPr>
              <a:t>Hudebně vzato neznamenají tedy pašije už ani "utrpení" ani "vyprávění", nýbrž je to skladba, v níž je zhudebněn text o utrpení Ježíše Krista, buď doslovně podle evangelia nebo parafrázovaně. Nejznámější jsou pašijová zpracování od Johanna Sebastiana Bacha, který zhudebnil textové předlohy všech čtyř evangelií - Matoušova, Markova, Lukášova i Janova. K vrcholům žánru patří i pašije od Bachova předchůdce Heinricha Schütze. Pašijové kompozice vznikají ve 20. století (připomeňme Řecké pašije Bohuslava Martinů) a dodnes, a dodnes také hudebníci zaměření na interpretaci staré hudby oživují pašijové skladby dávných mistrů. Pašije podle Jana od Alessandra Scarlattiho čekaly 250 let na své novodobé provedení, k němuž došlo v roce 1952 ve Spojených státech. </a:t>
            </a:r>
          </a:p>
        </p:txBody>
      </p:sp>
    </p:spTree>
    <p:extLst>
      <p:ext uri="{BB962C8B-B14F-4D97-AF65-F5344CB8AC3E}">
        <p14:creationId xmlns:p14="http://schemas.microsoft.com/office/powerpoint/2010/main" val="34808924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obsah 3">
            <a:extLst>
              <a:ext uri="{FF2B5EF4-FFF2-40B4-BE49-F238E27FC236}">
                <a16:creationId xmlns:a16="http://schemas.microsoft.com/office/drawing/2014/main" id="{0858EE16-DA2E-4A19-AFA4-03989E67031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2938" y="1816100"/>
            <a:ext cx="2813050" cy="1943100"/>
          </a:xfrm>
          <a:prstGeom prst="rect">
            <a:avLst/>
          </a:prstGeom>
        </p:spPr>
      </p:pic>
      <p:pic>
        <p:nvPicPr>
          <p:cNvPr id="7" name="Obrázek 6">
            <a:extLst>
              <a:ext uri="{FF2B5EF4-FFF2-40B4-BE49-F238E27FC236}">
                <a16:creationId xmlns:a16="http://schemas.microsoft.com/office/drawing/2014/main" id="{BB3F9BF4-D14A-4486-A166-CCBD1D64CA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38" y="3833813"/>
            <a:ext cx="2813050" cy="2090738"/>
          </a:xfrm>
          <a:prstGeom prst="rect">
            <a:avLst/>
          </a:prstGeom>
        </p:spPr>
      </p:pic>
      <p:pic>
        <p:nvPicPr>
          <p:cNvPr id="6" name="Obrázek 5">
            <a:extLst>
              <a:ext uri="{FF2B5EF4-FFF2-40B4-BE49-F238E27FC236}">
                <a16:creationId xmlns:a16="http://schemas.microsoft.com/office/drawing/2014/main" id="{CBE7B814-472A-4C48-8127-2491536029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30600" y="1816100"/>
            <a:ext cx="4883150" cy="4108450"/>
          </a:xfrm>
          <a:prstGeom prst="rect">
            <a:avLst/>
          </a:prstGeom>
        </p:spPr>
      </p:pic>
      <p:pic>
        <p:nvPicPr>
          <p:cNvPr id="5" name="Obrázek 4">
            <a:extLst>
              <a:ext uri="{FF2B5EF4-FFF2-40B4-BE49-F238E27FC236}">
                <a16:creationId xmlns:a16="http://schemas.microsoft.com/office/drawing/2014/main" id="{D866751B-4DB8-42A5-A528-FDA57A71E7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88363" y="1816100"/>
            <a:ext cx="3059113" cy="4108450"/>
          </a:xfrm>
          <a:prstGeom prst="rect">
            <a:avLst/>
          </a:prstGeom>
        </p:spPr>
      </p:pic>
      <p:sp>
        <p:nvSpPr>
          <p:cNvPr id="2" name="Nadpis 1">
            <a:extLst>
              <a:ext uri="{FF2B5EF4-FFF2-40B4-BE49-F238E27FC236}">
                <a16:creationId xmlns:a16="http://schemas.microsoft.com/office/drawing/2014/main" id="{4B6ECBC2-D17F-4B73-A522-E37C4940E82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a:solidFill>
                  <a:schemeClr val="bg1"/>
                </a:solidFill>
                <a:latin typeface="+mj-lt"/>
                <a:ea typeface="+mj-ea"/>
                <a:cs typeface="+mj-cs"/>
              </a:rPr>
              <a:t>Veronika Vágnerová</a:t>
            </a:r>
            <a:br>
              <a:rPr lang="en-US" sz="2200" kern="1200">
                <a:solidFill>
                  <a:schemeClr val="bg1"/>
                </a:solidFill>
                <a:latin typeface="+mj-lt"/>
                <a:ea typeface="+mj-ea"/>
                <a:cs typeface="+mj-cs"/>
              </a:rPr>
            </a:br>
            <a:r>
              <a:rPr lang="en-US" sz="2200" kern="1200">
                <a:solidFill>
                  <a:schemeClr val="bg1"/>
                </a:solidFill>
                <a:latin typeface="+mj-lt"/>
                <a:ea typeface="+mj-ea"/>
                <a:cs typeface="+mj-cs"/>
              </a:rPr>
              <a:t>Velikonoční variace</a:t>
            </a:r>
          </a:p>
        </p:txBody>
      </p:sp>
    </p:spTree>
    <p:extLst>
      <p:ext uri="{BB962C8B-B14F-4D97-AF65-F5344CB8AC3E}">
        <p14:creationId xmlns:p14="http://schemas.microsoft.com/office/powerpoint/2010/main" val="324572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1"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A1CB1C0-EAB8-4451-AA9C-97AB90D6FE74}"/>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a:solidFill>
                  <a:srgbClr val="FFFFFF"/>
                </a:solidFill>
              </a:rPr>
              <a:t>Velikonoce jsou všude kolem </a:t>
            </a:r>
            <a:br>
              <a:rPr lang="en-US" sz="3000">
                <a:solidFill>
                  <a:srgbClr val="FFFFFF"/>
                </a:solidFill>
              </a:rPr>
            </a:br>
            <a:r>
              <a:rPr lang="en-US" sz="3000">
                <a:solidFill>
                  <a:srgbClr val="FFFFFF"/>
                </a:solidFill>
              </a:rPr>
              <a:t>Alena Čiháková</a:t>
            </a:r>
          </a:p>
        </p:txBody>
      </p:sp>
      <p:pic>
        <p:nvPicPr>
          <p:cNvPr id="3" name="Obrázek 2" descr="Obsah obrázku tráva, exteriér, strom, země&#10;&#10;Popis byl vytvořen automaticky">
            <a:extLst>
              <a:ext uri="{FF2B5EF4-FFF2-40B4-BE49-F238E27FC236}">
                <a16:creationId xmlns:a16="http://schemas.microsoft.com/office/drawing/2014/main" id="{BCA34665-3974-4A48-9FF5-0F98DBAEF0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512" y="307731"/>
            <a:ext cx="4380972" cy="3997637"/>
          </a:xfrm>
          <a:prstGeom prst="rect">
            <a:avLst/>
          </a:prstGeom>
        </p:spPr>
      </p:pic>
      <p:pic>
        <p:nvPicPr>
          <p:cNvPr id="5" name="Zástupný obsah 4" descr="Obsah obrázku exteriér, strom, rostlina&#10;&#10;Popis byl vytvořen automaticky">
            <a:extLst>
              <a:ext uri="{FF2B5EF4-FFF2-40B4-BE49-F238E27FC236}">
                <a16:creationId xmlns:a16="http://schemas.microsoft.com/office/drawing/2014/main" id="{1EC925F7-5178-41C6-BFE9-85E854772A2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7095470" y="307731"/>
            <a:ext cx="4097062" cy="3997637"/>
          </a:xfrm>
          <a:prstGeom prst="rect">
            <a:avLst/>
          </a:prstGeom>
        </p:spPr>
      </p:pic>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10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0289A0-3270-4DE4-AFA7-A6194FC3BDBC}"/>
              </a:ext>
            </a:extLst>
          </p:cNvPr>
          <p:cNvSpPr>
            <a:spLocks noGrp="1"/>
          </p:cNvSpPr>
          <p:nvPr>
            <p:ph type="title"/>
          </p:nvPr>
        </p:nvSpPr>
        <p:spPr>
          <a:xfrm>
            <a:off x="6230271" y="3794336"/>
            <a:ext cx="5242259" cy="1922251"/>
          </a:xfrm>
        </p:spPr>
        <p:txBody>
          <a:bodyPr vert="horz" lIns="91440" tIns="45720" rIns="91440" bIns="45720" rtlCol="0" anchor="t">
            <a:normAutofit/>
          </a:bodyPr>
          <a:lstStyle/>
          <a:p>
            <a:r>
              <a:rPr lang="en-US" sz="3000" kern="1200">
                <a:solidFill>
                  <a:schemeClr val="tx1"/>
                </a:solidFill>
                <a:latin typeface="+mj-lt"/>
                <a:ea typeface="+mj-ea"/>
                <a:cs typeface="+mj-cs"/>
              </a:rPr>
              <a:t>Mandala</a:t>
            </a:r>
            <a:br>
              <a:rPr lang="en-US" sz="3000" kern="1200">
                <a:solidFill>
                  <a:schemeClr val="tx1"/>
                </a:solidFill>
                <a:latin typeface="+mj-lt"/>
                <a:ea typeface="+mj-ea"/>
                <a:cs typeface="+mj-cs"/>
              </a:rPr>
            </a:br>
            <a:r>
              <a:rPr lang="en-US" sz="3000" kern="1200">
                <a:solidFill>
                  <a:schemeClr val="tx1"/>
                </a:solidFill>
                <a:latin typeface="+mj-lt"/>
                <a:ea typeface="+mj-ea"/>
                <a:cs typeface="+mj-cs"/>
              </a:rPr>
              <a:t>a Zátiší</a:t>
            </a:r>
            <a:br>
              <a:rPr lang="en-US" sz="3000" kern="1200">
                <a:solidFill>
                  <a:schemeClr val="tx1"/>
                </a:solidFill>
                <a:latin typeface="+mj-lt"/>
                <a:ea typeface="+mj-ea"/>
                <a:cs typeface="+mj-cs"/>
              </a:rPr>
            </a:br>
            <a:r>
              <a:rPr lang="en-US" sz="3000" kern="1200">
                <a:solidFill>
                  <a:schemeClr val="tx1"/>
                </a:solidFill>
                <a:latin typeface="+mj-lt"/>
                <a:ea typeface="+mj-ea"/>
                <a:cs typeface="+mj-cs"/>
              </a:rPr>
              <a:t> </a:t>
            </a:r>
            <a:br>
              <a:rPr lang="en-US" sz="3000" kern="1200">
                <a:solidFill>
                  <a:schemeClr val="tx1"/>
                </a:solidFill>
                <a:latin typeface="+mj-lt"/>
                <a:ea typeface="+mj-ea"/>
                <a:cs typeface="+mj-cs"/>
              </a:rPr>
            </a:br>
            <a:r>
              <a:rPr lang="en-US" sz="3000" kern="1200">
                <a:solidFill>
                  <a:schemeClr val="tx1"/>
                </a:solidFill>
                <a:latin typeface="+mj-lt"/>
                <a:ea typeface="+mj-ea"/>
                <a:cs typeface="+mj-cs"/>
              </a:rPr>
              <a:t>H. Grundmannová</a:t>
            </a:r>
          </a:p>
        </p:txBody>
      </p:sp>
      <p:sp>
        <p:nvSpPr>
          <p:cNvPr id="36" name="Freeform: Shape 13">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Obrázek 2">
            <a:extLst>
              <a:ext uri="{FF2B5EF4-FFF2-40B4-BE49-F238E27FC236}">
                <a16:creationId xmlns:a16="http://schemas.microsoft.com/office/drawing/2014/main" id="{294D06DD-91F1-4B68-92A4-8640AC0D0E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37" name="Freeform: Shape 15">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Zástupný obsah 3">
            <a:extLst>
              <a:ext uri="{FF2B5EF4-FFF2-40B4-BE49-F238E27FC236}">
                <a16:creationId xmlns:a16="http://schemas.microsoft.com/office/drawing/2014/main" id="{21E626EF-4AF7-4B31-AE9E-E901E89EDB2F}"/>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Tree>
    <p:extLst>
      <p:ext uri="{BB962C8B-B14F-4D97-AF65-F5344CB8AC3E}">
        <p14:creationId xmlns:p14="http://schemas.microsoft.com/office/powerpoint/2010/main" val="18471811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5DEA22-3C4E-4392-A345-B354A7CD5124}"/>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200"/>
              <a:t>Kvočnice souvraťské, velikonoční mutace</a:t>
            </a:r>
            <a:br>
              <a:rPr lang="en-US" sz="4200"/>
            </a:br>
            <a:r>
              <a:rPr lang="en-US" sz="4200"/>
              <a:t>A. Sedliská</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Zástupný obsah 3">
            <a:extLst>
              <a:ext uri="{FF2B5EF4-FFF2-40B4-BE49-F238E27FC236}">
                <a16:creationId xmlns:a16="http://schemas.microsoft.com/office/drawing/2014/main" id="{0911FEF2-5241-4B8D-8C62-0001CB9ACFBD}"/>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2"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2553864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44F37-6E1D-4601-905C-9E6CEE899EC4}"/>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5100" dirty="0" err="1"/>
              <a:t>Jarní</a:t>
            </a:r>
            <a:r>
              <a:rPr lang="en-US" sz="5100" dirty="0"/>
              <a:t> </a:t>
            </a:r>
            <a:r>
              <a:rPr lang="en-US" sz="5100" dirty="0" err="1"/>
              <a:t>zátiší</a:t>
            </a:r>
            <a:r>
              <a:rPr lang="en-US" sz="5100" dirty="0"/>
              <a:t> s </a:t>
            </a:r>
            <a:r>
              <a:rPr lang="en-US" sz="5100" dirty="0" err="1"/>
              <a:t>kuřecím</a:t>
            </a:r>
            <a:r>
              <a:rPr lang="en-US" sz="5100" dirty="0"/>
              <a:t> </a:t>
            </a:r>
            <a:r>
              <a:rPr lang="en-US" sz="5100" dirty="0" err="1"/>
              <a:t>řízkem</a:t>
            </a:r>
            <a:r>
              <a:rPr lang="en-US" sz="5100" dirty="0"/>
              <a:t> </a:t>
            </a:r>
            <a:br>
              <a:rPr lang="en-US" sz="5100" dirty="0"/>
            </a:br>
            <a:r>
              <a:rPr lang="en-US" sz="5100" dirty="0"/>
              <a:t>Jana </a:t>
            </a:r>
            <a:r>
              <a:rPr lang="en-US" sz="5100" dirty="0" err="1"/>
              <a:t>Hronešová</a:t>
            </a:r>
            <a:endParaRPr lang="en-US" sz="5100" dirty="0"/>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Zástupný obsah 3">
            <a:extLst>
              <a:ext uri="{FF2B5EF4-FFF2-40B4-BE49-F238E27FC236}">
                <a16:creationId xmlns:a16="http://schemas.microsoft.com/office/drawing/2014/main" id="{3F8740BA-4154-416B-8117-0AAA54DF98EE}"/>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26092781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062D32A-181E-4A0B-91EB-F4B838465B03}"/>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2800" kern="1200">
                <a:solidFill>
                  <a:srgbClr val="FFFFFF"/>
                </a:solidFill>
                <a:latin typeface="+mj-lt"/>
                <a:ea typeface="+mj-ea"/>
                <a:cs typeface="+mj-cs"/>
              </a:rPr>
              <a:t>Velikonoční chutě</a:t>
            </a:r>
            <a:br>
              <a:rPr lang="en-US" sz="2800" kern="1200">
                <a:solidFill>
                  <a:srgbClr val="FFFFFF"/>
                </a:solidFill>
                <a:latin typeface="+mj-lt"/>
                <a:ea typeface="+mj-ea"/>
                <a:cs typeface="+mj-cs"/>
              </a:rPr>
            </a:br>
            <a:r>
              <a:rPr lang="en-US" sz="2800" kern="1200">
                <a:solidFill>
                  <a:srgbClr val="FFFFFF"/>
                </a:solidFill>
                <a:latin typeface="+mj-lt"/>
                <a:ea typeface="+mj-ea"/>
                <a:cs typeface="+mj-cs"/>
              </a:rPr>
              <a:t>Ivana Hanzlíčková</a:t>
            </a:r>
          </a:p>
        </p:txBody>
      </p:sp>
      <p:pic>
        <p:nvPicPr>
          <p:cNvPr id="5" name="Obrázek 4">
            <a:extLst>
              <a:ext uri="{FF2B5EF4-FFF2-40B4-BE49-F238E27FC236}">
                <a16:creationId xmlns:a16="http://schemas.microsoft.com/office/drawing/2014/main" id="{BCDE2ED0-A441-4546-9B7B-0960D99654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7636" y="321734"/>
            <a:ext cx="3797570" cy="2010551"/>
          </a:xfrm>
          <a:prstGeom prst="rect">
            <a:avLst/>
          </a:prstGeom>
        </p:spPr>
      </p:pic>
      <p:pic>
        <p:nvPicPr>
          <p:cNvPr id="7" name="Obrázek 6">
            <a:extLst>
              <a:ext uri="{FF2B5EF4-FFF2-40B4-BE49-F238E27FC236}">
                <a16:creationId xmlns:a16="http://schemas.microsoft.com/office/drawing/2014/main" id="{A8589D13-5578-4A9F-AA29-0329377229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317634" y="2422097"/>
            <a:ext cx="3794760" cy="2013804"/>
          </a:xfrm>
          <a:prstGeom prst="rect">
            <a:avLst/>
          </a:prstGeom>
        </p:spPr>
      </p:pic>
      <p:pic>
        <p:nvPicPr>
          <p:cNvPr id="4" name="Zástupný obsah 3">
            <a:extLst>
              <a:ext uri="{FF2B5EF4-FFF2-40B4-BE49-F238E27FC236}">
                <a16:creationId xmlns:a16="http://schemas.microsoft.com/office/drawing/2014/main" id="{356AB789-B427-4088-8095-D3D2AE986E95}"/>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4202549" y="321732"/>
            <a:ext cx="3793472" cy="4111323"/>
          </a:xfrm>
          <a:prstGeom prst="rect">
            <a:avLst/>
          </a:prstGeom>
        </p:spPr>
      </p:pic>
      <p:pic>
        <p:nvPicPr>
          <p:cNvPr id="8" name="Obrázek 7">
            <a:extLst>
              <a:ext uri="{FF2B5EF4-FFF2-40B4-BE49-F238E27FC236}">
                <a16:creationId xmlns:a16="http://schemas.microsoft.com/office/drawing/2014/main" id="{53DA54C3-4474-412B-93BE-D91C99BD60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86176" y="321733"/>
            <a:ext cx="3797984" cy="4111321"/>
          </a:xfrm>
          <a:prstGeom prst="rect">
            <a:avLst/>
          </a:prstGeom>
        </p:spPr>
      </p:pic>
      <p:pic>
        <p:nvPicPr>
          <p:cNvPr id="6" name="Obrázek 5">
            <a:extLst>
              <a:ext uri="{FF2B5EF4-FFF2-40B4-BE49-F238E27FC236}">
                <a16:creationId xmlns:a16="http://schemas.microsoft.com/office/drawing/2014/main" id="{F3697FB8-3BD3-449B-BC37-D6272D1C70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a:stretch/>
        </p:blipFill>
        <p:spPr>
          <a:xfrm>
            <a:off x="317634" y="4525715"/>
            <a:ext cx="3794760" cy="2010551"/>
          </a:xfrm>
          <a:prstGeom prst="rect">
            <a:avLst/>
          </a:prstGeom>
        </p:spPr>
      </p:pic>
      <p:cxnSp>
        <p:nvCxnSpPr>
          <p:cNvPr id="15" name="Straight Connector 1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500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1109E2C-45F7-404F-A8BB-BDEF936C6F50}"/>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sz="5200" kern="1200">
                <a:solidFill>
                  <a:schemeClr val="bg1"/>
                </a:solidFill>
                <a:latin typeface="+mj-lt"/>
                <a:ea typeface="+mj-ea"/>
                <a:cs typeface="+mj-cs"/>
              </a:rPr>
              <a:t>Markéta Voženílková </a:t>
            </a:r>
            <a:br>
              <a:rPr lang="en-US" sz="5200" kern="1200">
                <a:solidFill>
                  <a:schemeClr val="bg1"/>
                </a:solidFill>
                <a:latin typeface="+mj-lt"/>
                <a:ea typeface="+mj-ea"/>
                <a:cs typeface="+mj-cs"/>
              </a:rPr>
            </a:br>
            <a:r>
              <a:rPr lang="en-US" sz="5200" kern="1200">
                <a:solidFill>
                  <a:schemeClr val="bg1"/>
                </a:solidFill>
                <a:latin typeface="+mj-lt"/>
                <a:ea typeface="+mj-ea"/>
                <a:cs typeface="+mj-cs"/>
              </a:rPr>
              <a:t>Zátiší se slepicí</a:t>
            </a:r>
          </a:p>
        </p:txBody>
      </p:sp>
      <p:grpSp>
        <p:nvGrpSpPr>
          <p:cNvPr id="12" name="Group 11">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3" name="Freeform: Shape 12">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Obrázek 4">
            <a:extLst>
              <a:ext uri="{FF2B5EF4-FFF2-40B4-BE49-F238E27FC236}">
                <a16:creationId xmlns:a16="http://schemas.microsoft.com/office/drawing/2014/main" id="{59842DBD-C8EC-4508-A56F-FC3BCBF6CE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16" name="Group 15">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7" name="Freeform: Shape 16">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1" name="Freeform: Shape 20">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Zástupný obsah 3">
            <a:extLst>
              <a:ext uri="{FF2B5EF4-FFF2-40B4-BE49-F238E27FC236}">
                <a16:creationId xmlns:a16="http://schemas.microsoft.com/office/drawing/2014/main" id="{F4E6DF16-85BE-46A5-9C51-10570E7CD2A6}"/>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24" name="Group 23">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5" name="Freeform: Shape 24">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3428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3964EF-CC0F-4E07-8304-065D1947CE04}"/>
              </a:ext>
            </a:extLst>
          </p:cNvPr>
          <p:cNvSpPr>
            <a:spLocks noGrp="1"/>
          </p:cNvSpPr>
          <p:nvPr>
            <p:ph type="title"/>
          </p:nvPr>
        </p:nvSpPr>
        <p:spPr>
          <a:xfrm>
            <a:off x="804673" y="1445494"/>
            <a:ext cx="3616856" cy="4376572"/>
          </a:xfrm>
        </p:spPr>
        <p:txBody>
          <a:bodyPr vert="horz" lIns="91440" tIns="45720" rIns="91440" bIns="45720" rtlCol="0" anchor="ctr">
            <a:normAutofit/>
          </a:bodyPr>
          <a:lstStyle/>
          <a:p>
            <a:r>
              <a:rPr lang="en-US" sz="4800" kern="1200">
                <a:solidFill>
                  <a:schemeClr val="tx1"/>
                </a:solidFill>
                <a:latin typeface="+mj-lt"/>
                <a:ea typeface="+mj-ea"/>
                <a:cs typeface="+mj-cs"/>
              </a:rPr>
              <a:t>Velikonoční neděle</a:t>
            </a: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89BC7104-55D8-496F-90CE-5A63220C3A6B}"/>
              </a:ext>
            </a:extLst>
          </p:cNvPr>
          <p:cNvSpPr txBox="1"/>
          <p:nvPr/>
        </p:nvSpPr>
        <p:spPr>
          <a:xfrm>
            <a:off x="6096000" y="1399032"/>
            <a:ext cx="5501834" cy="447141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a:solidFill>
                  <a:schemeClr val="bg1"/>
                </a:solidFill>
              </a:rPr>
              <a:t>Velikonoční neděli slavíme vždy první víkend po prvním jarním úplňku, který následuje po rovnodennosti. Už týden předtím ale začíná období, které se označuje jako pašijový týden. Během něho si křesťané připomínají poslední dny Ježíše Krista – zradu, ukřižování a vzkříšení. Ruku v ruce s křesťanskou symbolikou jdou i pohanské zvyky.</a:t>
            </a:r>
          </a:p>
        </p:txBody>
      </p:sp>
    </p:spTree>
    <p:extLst>
      <p:ext uri="{BB962C8B-B14F-4D97-AF65-F5344CB8AC3E}">
        <p14:creationId xmlns:p14="http://schemas.microsoft.com/office/powerpoint/2010/main" val="275725660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9CCF741-56A6-411F-9BA0-AE7F55B0F52C}"/>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Kateřina Poživilová </a:t>
            </a:r>
            <a:br>
              <a:rPr lang="en-US" sz="4800" kern="1200">
                <a:solidFill>
                  <a:srgbClr val="FFFFFF"/>
                </a:solidFill>
                <a:latin typeface="+mj-lt"/>
                <a:ea typeface="+mj-ea"/>
                <a:cs typeface="+mj-cs"/>
              </a:rPr>
            </a:br>
            <a:r>
              <a:rPr lang="en-US" sz="4800" kern="1200">
                <a:solidFill>
                  <a:srgbClr val="FFFFFF"/>
                </a:solidFill>
                <a:latin typeface="+mj-lt"/>
                <a:ea typeface="+mj-ea"/>
                <a:cs typeface="+mj-cs"/>
              </a:rPr>
              <a:t>První květy</a:t>
            </a:r>
          </a:p>
        </p:txBody>
      </p:sp>
      <p:cxnSp>
        <p:nvCxnSpPr>
          <p:cNvPr id="22" name="Straight Connector 11">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59DD2517-8BA1-4017-A2E7-FBAB21E14E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317635" y="321733"/>
            <a:ext cx="4160452" cy="6214534"/>
          </a:xfrm>
          <a:prstGeom prst="rect">
            <a:avLst/>
          </a:prstGeom>
        </p:spPr>
      </p:pic>
      <p:pic>
        <p:nvPicPr>
          <p:cNvPr id="4" name="Zástupný obsah 3">
            <a:extLst>
              <a:ext uri="{FF2B5EF4-FFF2-40B4-BE49-F238E27FC236}">
                <a16:creationId xmlns:a16="http://schemas.microsoft.com/office/drawing/2014/main" id="{D06E02C0-3E3B-42AE-BC2D-8EF0519B2A0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654296" y="299363"/>
            <a:ext cx="7217085" cy="3008188"/>
          </a:xfrm>
          <a:prstGeom prst="rect">
            <a:avLst/>
          </a:prstGeom>
        </p:spPr>
      </p:pic>
    </p:spTree>
    <p:extLst>
      <p:ext uri="{BB962C8B-B14F-4D97-AF65-F5344CB8AC3E}">
        <p14:creationId xmlns:p14="http://schemas.microsoft.com/office/powerpoint/2010/main" val="2784483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9E73CB4-90C9-4757-8079-D786B1CC8A2C}"/>
              </a:ext>
            </a:extLst>
          </p:cNvPr>
          <p:cNvSpPr>
            <a:spLocks noGrp="1"/>
          </p:cNvSpPr>
          <p:nvPr>
            <p:ph type="title"/>
          </p:nvPr>
        </p:nvSpPr>
        <p:spPr>
          <a:xfrm>
            <a:off x="718686" y="5091762"/>
            <a:ext cx="7484787" cy="1264588"/>
          </a:xfrm>
        </p:spPr>
        <p:txBody>
          <a:bodyPr vert="horz" lIns="91440" tIns="45720" rIns="91440" bIns="45720" rtlCol="0" anchor="ctr">
            <a:normAutofit/>
          </a:bodyPr>
          <a:lstStyle/>
          <a:p>
            <a:pPr algn="r"/>
            <a:r>
              <a:rPr lang="en-US" sz="2600">
                <a:solidFill>
                  <a:srgbClr val="FFFFFF"/>
                </a:solidFill>
              </a:rPr>
              <a:t>Hana Pojezdná</a:t>
            </a:r>
            <a:br>
              <a:rPr lang="en-US" sz="2600">
                <a:solidFill>
                  <a:srgbClr val="FFFFFF"/>
                </a:solidFill>
              </a:rPr>
            </a:br>
            <a:r>
              <a:rPr lang="en-US" sz="2600">
                <a:solidFill>
                  <a:srgbClr val="FFFFFF"/>
                </a:solidFill>
              </a:rPr>
              <a:t>Symboly Velikonoc letos netvoří bukolickou idylu. Jsou s námi solidárně v lockdownu. Za mřížemi.</a:t>
            </a:r>
          </a:p>
        </p:txBody>
      </p:sp>
      <p:pic>
        <p:nvPicPr>
          <p:cNvPr id="4" name="Obrázek 3" descr="Obsah obrázku text, exteriér, oblast&#10;&#10;Popis byl vytvořen automaticky">
            <a:extLst>
              <a:ext uri="{FF2B5EF4-FFF2-40B4-BE49-F238E27FC236}">
                <a16:creationId xmlns:a16="http://schemas.microsoft.com/office/drawing/2014/main" id="{264DE25A-E9A9-4BAC-82D3-1FD8A943ED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320040" y="320040"/>
            <a:ext cx="11548872" cy="4462272"/>
          </a:xfrm>
          <a:prstGeom prst="rect">
            <a:avLst/>
          </a:prstGeom>
        </p:spPr>
      </p:pic>
      <p:cxnSp>
        <p:nvCxnSpPr>
          <p:cNvPr id="11" name="Straight Connector 1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006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5483BDA-5B72-4DFC-B156-FA62D1F7D925}"/>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a:solidFill>
                  <a:srgbClr val="FFFFFF"/>
                </a:solidFill>
              </a:rPr>
              <a:t>Simona Nechanická a její noví velikonoční obyvatelé u domu. A něco fyziky.</a:t>
            </a:r>
          </a:p>
        </p:txBody>
      </p:sp>
      <p:pic>
        <p:nvPicPr>
          <p:cNvPr id="4" name="Obrázek 3">
            <a:extLst>
              <a:ext uri="{FF2B5EF4-FFF2-40B4-BE49-F238E27FC236}">
                <a16:creationId xmlns:a16="http://schemas.microsoft.com/office/drawing/2014/main" id="{CFAAA40B-39A4-4834-B865-E1762B2935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 y="1021946"/>
            <a:ext cx="3425609" cy="2569206"/>
          </a:xfrm>
          <a:prstGeom prst="rect">
            <a:avLst/>
          </a:prstGeom>
        </p:spPr>
      </p:pic>
      <p:pic>
        <p:nvPicPr>
          <p:cNvPr id="3" name="Obrázek 2">
            <a:extLst>
              <a:ext uri="{FF2B5EF4-FFF2-40B4-BE49-F238E27FC236}">
                <a16:creationId xmlns:a16="http://schemas.microsoft.com/office/drawing/2014/main" id="{50338DF3-EEBC-4ED5-86C9-A773AB6742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5729" y="1019053"/>
            <a:ext cx="3433324" cy="2574993"/>
          </a:xfrm>
          <a:prstGeom prst="rect">
            <a:avLst/>
          </a:prstGeom>
        </p:spPr>
      </p:pic>
      <p:cxnSp>
        <p:nvCxnSpPr>
          <p:cNvPr id="14" name="Straight Connector 13">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34CED56A-8056-438A-825B-356F16A46C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9725" y="616905"/>
            <a:ext cx="3423916" cy="3423916"/>
          </a:xfrm>
          <a:prstGeom prst="rect">
            <a:avLst/>
          </a:prstGeom>
        </p:spPr>
      </p:pic>
      <p:cxnSp>
        <p:nvCxnSpPr>
          <p:cNvPr id="16" name="Straight Connector 15">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9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E5496A0-8785-4D70-B688-51C31DCE1A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93585" y="-478"/>
            <a:ext cx="8074479" cy="6857990"/>
          </a:xfrm>
          <a:prstGeom prst="rect">
            <a:avLst/>
          </a:prstGeom>
        </p:spPr>
      </p:pic>
      <p:sp>
        <p:nvSpPr>
          <p:cNvPr id="40" name="Freeform: Shape 2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2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D471E1F-2AAB-49BC-A33C-9A312AD1BDD3}"/>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sz="3100"/>
              <a:t>V pondělí a v úterý se uklízelo</a:t>
            </a:r>
            <a:br>
              <a:rPr lang="en-US" sz="3100"/>
            </a:br>
            <a:endParaRPr lang="en-US" sz="3100"/>
          </a:p>
        </p:txBody>
      </p:sp>
      <p:sp>
        <p:nvSpPr>
          <p:cNvPr id="4" name="TextovéPole 3">
            <a:extLst>
              <a:ext uri="{FF2B5EF4-FFF2-40B4-BE49-F238E27FC236}">
                <a16:creationId xmlns:a16="http://schemas.microsoft.com/office/drawing/2014/main" id="{7C2A9A98-F744-45BD-ABF6-7DA560914588}"/>
              </a:ext>
            </a:extLst>
          </p:cNvPr>
          <p:cNvSpPr txBox="1"/>
          <p:nvPr/>
        </p:nvSpPr>
        <p:spPr>
          <a:xfrm>
            <a:off x="804672" y="2022601"/>
            <a:ext cx="3941499" cy="41543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cs-CZ" sz="2000" dirty="0"/>
              <a:t>Zatímco pro křesťany je prvním důležitým dnem Škaredá středa, která letos připadá na 31. března, pohanské zvyky se vztahují i k Modrému či Žlutému pondělí, které představovalo začátek jarního úklidu v domácnostech. Na Šedivé úterý se uklízelo a vymetaly se pavučiny z koutů.</a:t>
            </a:r>
          </a:p>
        </p:txBody>
      </p:sp>
    </p:spTree>
    <p:extLst>
      <p:ext uri="{BB962C8B-B14F-4D97-AF65-F5344CB8AC3E}">
        <p14:creationId xmlns:p14="http://schemas.microsoft.com/office/powerpoint/2010/main" val="294409480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8149E44B-461C-40C6-A9C9-85DD37F198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57470" y="10"/>
            <a:ext cx="8034530" cy="6857990"/>
          </a:xfrm>
          <a:prstGeom prst="rect">
            <a:avLst/>
          </a:prstGeom>
        </p:spPr>
      </p:pic>
      <p:sp>
        <p:nvSpPr>
          <p:cNvPr id="18" name="Rectangle 1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245A7076-E169-44AF-B4D1-5F27B0371CCD}"/>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1800"/>
              <a:t>O Škaredé středě se neškareďte. Mohlo by vám to zůstat</a:t>
            </a:r>
            <a:br>
              <a:rPr lang="en-US" sz="1800"/>
            </a:br>
            <a:endParaRPr lang="en-US" sz="1800"/>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ovéPole 3">
            <a:extLst>
              <a:ext uri="{FF2B5EF4-FFF2-40B4-BE49-F238E27FC236}">
                <a16:creationId xmlns:a16="http://schemas.microsoft.com/office/drawing/2014/main" id="{4A92A309-2465-4869-B23C-90667B1C127D}"/>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Větší roli však hraje Škaredá nebo také Sazometná středa, která připomíná Jidášovu zradu, tedy škaredý skutek. Sazometná proto, že se v ten den vymetaly saze z komína. O tomto dnu se sice uklízí, ale přesto bychom se neměli škaredit. Podle jedné lidové pověry by totiž zakaboněná tvář opakovala každou středu v roce.</a:t>
            </a:r>
          </a:p>
        </p:txBody>
      </p:sp>
    </p:spTree>
    <p:extLst>
      <p:ext uri="{BB962C8B-B14F-4D97-AF65-F5344CB8AC3E}">
        <p14:creationId xmlns:p14="http://schemas.microsoft.com/office/powerpoint/2010/main" val="148876214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AD6A8C9-A8F0-4C5D-B200-A21956272214}"/>
              </a:ext>
            </a:extLst>
          </p:cNvPr>
          <p:cNvSpPr>
            <a:spLocks noGrp="1"/>
          </p:cNvSpPr>
          <p:nvPr>
            <p:ph type="title"/>
          </p:nvPr>
        </p:nvSpPr>
        <p:spPr>
          <a:xfrm>
            <a:off x="838200" y="1641752"/>
            <a:ext cx="4391024" cy="1323439"/>
          </a:xfrm>
        </p:spPr>
        <p:txBody>
          <a:bodyPr vert="horz" lIns="91440" tIns="45720" rIns="91440" bIns="45720" rtlCol="0" anchor="t">
            <a:normAutofit/>
          </a:bodyPr>
          <a:lstStyle/>
          <a:p>
            <a:r>
              <a:rPr lang="en-US" sz="2800">
                <a:solidFill>
                  <a:schemeClr val="bg1"/>
                </a:solidFill>
              </a:rPr>
              <a:t>Zelený čtvrtek: jezte zeleninu a nehádejte se</a:t>
            </a:r>
            <a:br>
              <a:rPr lang="en-US" sz="2800">
                <a:solidFill>
                  <a:schemeClr val="bg1"/>
                </a:solidFill>
              </a:rPr>
            </a:br>
            <a:endParaRPr lang="en-US" sz="2800">
              <a:solidFill>
                <a:schemeClr val="bg1"/>
              </a:solidFill>
            </a:endParaRPr>
          </a:p>
        </p:txBody>
      </p:sp>
      <p:sp>
        <p:nvSpPr>
          <p:cNvPr id="4" name="TextovéPole 3">
            <a:extLst>
              <a:ext uri="{FF2B5EF4-FFF2-40B4-BE49-F238E27FC236}">
                <a16:creationId xmlns:a16="http://schemas.microsoft.com/office/drawing/2014/main" id="{CC2187E2-266C-4CC5-91E9-3AC4AB9146DA}"/>
              </a:ext>
            </a:extLst>
          </p:cNvPr>
          <p:cNvSpPr txBox="1"/>
          <p:nvPr/>
        </p:nvSpPr>
        <p:spPr>
          <a:xfrm>
            <a:off x="838200" y="3146400"/>
            <a:ext cx="4391024" cy="286228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000">
              <a:solidFill>
                <a:schemeClr val="bg1">
                  <a:alpha val="80000"/>
                </a:schemeClr>
              </a:solidFill>
            </a:endParaRPr>
          </a:p>
          <a:p>
            <a:pPr indent="-228600">
              <a:lnSpc>
                <a:spcPct val="90000"/>
              </a:lnSpc>
              <a:spcAft>
                <a:spcPts val="600"/>
              </a:spcAft>
              <a:buFont typeface="Arial" panose="020B0604020202020204" pitchFamily="34" charset="0"/>
              <a:buChar char="•"/>
            </a:pPr>
            <a:r>
              <a:rPr lang="en-US" sz="1000">
                <a:solidFill>
                  <a:schemeClr val="bg1">
                    <a:alpha val="80000"/>
                  </a:schemeClr>
                </a:solidFill>
              </a:rPr>
              <a:t>Pravděpodobně víte, že o Zeleném čtvrtku byste měli jíst špenát, zelí nebo třeba salát z kopřiv, abyste byli po celý rok zdraví, jak tvrdí jeden z velikonočních zvyků. Podle jiné pověry byste se měli postit a jíst pouze zeleninu.</a:t>
            </a:r>
          </a:p>
          <a:p>
            <a:pPr indent="-228600">
              <a:lnSpc>
                <a:spcPct val="90000"/>
              </a:lnSpc>
              <a:spcAft>
                <a:spcPts val="600"/>
              </a:spcAft>
              <a:buFont typeface="Arial" panose="020B0604020202020204" pitchFamily="34" charset="0"/>
              <a:buChar char="•"/>
            </a:pPr>
            <a:r>
              <a:rPr lang="en-US" sz="1000">
                <a:solidFill>
                  <a:schemeClr val="bg1">
                    <a:alpha val="80000"/>
                  </a:schemeClr>
                </a:solidFill>
              </a:rPr>
              <a:t>O Zeleném čtvrtku se nemá nic půjčovat a také byste se neměli s nikým hádat. Odměnou se vám pak budou všechny hádky vyhýbat a peníze si k vám samy najdou cestu. Když na zahrádce ještě před rozedněním zatřesete stromy, měly by urodit více ovoce.</a:t>
            </a:r>
          </a:p>
          <a:p>
            <a:pPr indent="-228600">
              <a:lnSpc>
                <a:spcPct val="90000"/>
              </a:lnSpc>
              <a:spcAft>
                <a:spcPts val="600"/>
              </a:spcAft>
              <a:buFont typeface="Arial" panose="020B0604020202020204" pitchFamily="34" charset="0"/>
              <a:buChar char="•"/>
            </a:pPr>
            <a:r>
              <a:rPr lang="en-US" sz="1000">
                <a:solidFill>
                  <a:schemeClr val="bg1">
                    <a:alpha val="80000"/>
                  </a:schemeClr>
                </a:solidFill>
              </a:rPr>
              <a:t>V ten den si křesťané připomínají poslední večeři Páně, na které Ježíš ustanovil svaté přijímání. Večer pak odlétají zvony do Říma, v kostelích zavládne až do Bílé soboty ticho a zvonění nahradí děti s řehtačkami. Jejich zvuk prý vyhání nečisté síly z domů a stavení.</a:t>
            </a:r>
          </a:p>
          <a:p>
            <a:pPr indent="-228600">
              <a:lnSpc>
                <a:spcPct val="90000"/>
              </a:lnSpc>
              <a:spcAft>
                <a:spcPts val="600"/>
              </a:spcAft>
              <a:buFont typeface="Arial" panose="020B0604020202020204" pitchFamily="34" charset="0"/>
              <a:buChar char="•"/>
            </a:pPr>
            <a:endParaRPr lang="en-US" sz="1000">
              <a:solidFill>
                <a:schemeClr val="bg1">
                  <a:alpha val="80000"/>
                </a:schemeClr>
              </a:solidFill>
            </a:endParaRPr>
          </a:p>
          <a:p>
            <a:pPr indent="-228600">
              <a:lnSpc>
                <a:spcPct val="90000"/>
              </a:lnSpc>
              <a:spcAft>
                <a:spcPts val="600"/>
              </a:spcAft>
              <a:buFont typeface="Arial" panose="020B0604020202020204" pitchFamily="34" charset="0"/>
              <a:buChar char="•"/>
            </a:pPr>
            <a:r>
              <a:rPr lang="en-US" sz="1000">
                <a:solidFill>
                  <a:schemeClr val="bg1">
                    <a:alpha val="80000"/>
                  </a:schemeClr>
                </a:solidFill>
              </a:rPr>
              <a:t>V minulosti mívali lidé odpoledne volno a pekli jidáše, sladké pečivo z kynutého těsta, které se nakonec potřelo medem. Kdo snědl jidáše, měl být zdravý.</a:t>
            </a:r>
          </a:p>
        </p:txBody>
      </p:sp>
      <p:pic>
        <p:nvPicPr>
          <p:cNvPr id="3" name="Obrázek 2">
            <a:extLst>
              <a:ext uri="{FF2B5EF4-FFF2-40B4-BE49-F238E27FC236}">
                <a16:creationId xmlns:a16="http://schemas.microsoft.com/office/drawing/2014/main" id="{F4BE7ACD-130D-48C8-8EEC-C7D9954136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8" name="Group 17">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9" name="Freeform: Shape 18">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6401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Nadpis 1">
            <a:extLst>
              <a:ext uri="{FF2B5EF4-FFF2-40B4-BE49-F238E27FC236}">
                <a16:creationId xmlns:a16="http://schemas.microsoft.com/office/drawing/2014/main" id="{6AC71375-30FE-487E-9536-397C84EBB745}"/>
              </a:ext>
            </a:extLst>
          </p:cNvPr>
          <p:cNvSpPr>
            <a:spLocks noGrp="1"/>
          </p:cNvSpPr>
          <p:nvPr>
            <p:ph type="title"/>
          </p:nvPr>
        </p:nvSpPr>
        <p:spPr>
          <a:xfrm>
            <a:off x="1020467" y="1397120"/>
            <a:ext cx="4707671" cy="1225650"/>
          </a:xfrm>
        </p:spPr>
        <p:txBody>
          <a:bodyPr vert="horz" lIns="91440" tIns="45720" rIns="91440" bIns="45720" rtlCol="0" anchor="b">
            <a:normAutofit/>
          </a:bodyPr>
          <a:lstStyle/>
          <a:p>
            <a:r>
              <a:rPr lang="en-US" sz="2400">
                <a:solidFill>
                  <a:schemeClr val="bg1"/>
                </a:solidFill>
              </a:rPr>
              <a:t>Na Velký pátek si křesťané připomínají ukřižování Ježíše Krista</a:t>
            </a:r>
            <a:br>
              <a:rPr lang="en-US" sz="2400">
                <a:solidFill>
                  <a:schemeClr val="bg1"/>
                </a:solidFill>
              </a:rPr>
            </a:br>
            <a:endParaRPr lang="en-US" sz="2400">
              <a:solidFill>
                <a:schemeClr val="bg1"/>
              </a:solidFill>
            </a:endParaRPr>
          </a:p>
        </p:txBody>
      </p:sp>
      <p:sp>
        <p:nvSpPr>
          <p:cNvPr id="4" name="TextovéPole 3">
            <a:extLst>
              <a:ext uri="{FF2B5EF4-FFF2-40B4-BE49-F238E27FC236}">
                <a16:creationId xmlns:a16="http://schemas.microsoft.com/office/drawing/2014/main" id="{994B7D6C-932E-4549-9345-36532AEB094F}"/>
              </a:ext>
            </a:extLst>
          </p:cNvPr>
          <p:cNvSpPr txBox="1"/>
          <p:nvPr/>
        </p:nvSpPr>
        <p:spPr>
          <a:xfrm>
            <a:off x="1020467" y="2891752"/>
            <a:ext cx="4707671" cy="233451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300">
                <a:solidFill>
                  <a:schemeClr val="bg1"/>
                </a:solidFill>
              </a:rPr>
              <a:t>Podle evangelií zemřel na kříži ve tři hodiny odpoledne. Na památku jeho utrpení se v tento čas konají obřady. Základním církevním zvykem je půst. Ostatní zvyky, které se v tento den dodržují, jsou pohanské.</a:t>
            </a:r>
          </a:p>
          <a:p>
            <a:pPr indent="-228600">
              <a:lnSpc>
                <a:spcPct val="90000"/>
              </a:lnSpc>
              <a:spcAft>
                <a:spcPts val="600"/>
              </a:spcAft>
              <a:buFont typeface="Arial" panose="020B0604020202020204" pitchFamily="34" charset="0"/>
              <a:buChar char="•"/>
            </a:pPr>
            <a:r>
              <a:rPr lang="en-US" sz="1300">
                <a:solidFill>
                  <a:schemeClr val="bg1"/>
                </a:solidFill>
              </a:rPr>
              <a:t>Pašijový týden připomíná křesťanům poslední dny Ježíše Krista – zradu, ukřižování a vzkříšení Pašijový týden připomíná křesťanům poslední dny Ježíše Krista – zradu, ukřižování a vzkříšení. Velký pátek je podle pověr spojen s kouzly. Měly by se například otevírat poklady ve skalách a také památná hora Blaník. V minulosti se věřilo, že se voda z horských pramenů mění na víno.</a:t>
            </a:r>
          </a:p>
          <a:p>
            <a:pPr indent="-228600">
              <a:lnSpc>
                <a:spcPct val="90000"/>
              </a:lnSpc>
              <a:spcAft>
                <a:spcPts val="600"/>
              </a:spcAft>
              <a:buFont typeface="Arial" panose="020B0604020202020204" pitchFamily="34" charset="0"/>
              <a:buChar char="•"/>
            </a:pPr>
            <a:r>
              <a:rPr lang="en-US" sz="1300" b="1">
                <a:solidFill>
                  <a:schemeClr val="bg1"/>
                </a:solidFill>
              </a:rPr>
              <a:t>Velký pátek deštivý, dělá rok žíznivý.</a:t>
            </a:r>
          </a:p>
        </p:txBody>
      </p:sp>
      <p:pic>
        <p:nvPicPr>
          <p:cNvPr id="3" name="Obrázek 2">
            <a:extLst>
              <a:ext uri="{FF2B5EF4-FFF2-40B4-BE49-F238E27FC236}">
                <a16:creationId xmlns:a16="http://schemas.microsoft.com/office/drawing/2014/main" id="{26742DA0-D692-438C-988F-76A7507656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735467" y="977900"/>
            <a:ext cx="5037433" cy="4826000"/>
          </a:xfrm>
          <a:prstGeom prst="rect">
            <a:avLst/>
          </a:prstGeom>
        </p:spPr>
      </p:pic>
      <p:sp>
        <p:nvSpPr>
          <p:cNvPr id="23" name="Rectangle 17">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9">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26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Nadpis 1">
            <a:extLst>
              <a:ext uri="{FF2B5EF4-FFF2-40B4-BE49-F238E27FC236}">
                <a16:creationId xmlns:a16="http://schemas.microsoft.com/office/drawing/2014/main" id="{2F153EBD-507E-45FE-ACE5-E2DC68A2346B}"/>
              </a:ext>
            </a:extLst>
          </p:cNvPr>
          <p:cNvSpPr>
            <a:spLocks noGrp="1"/>
          </p:cNvSpPr>
          <p:nvPr>
            <p:ph type="title"/>
          </p:nvPr>
        </p:nvSpPr>
        <p:spPr>
          <a:xfrm>
            <a:off x="1020467" y="1397120"/>
            <a:ext cx="4707671" cy="1225650"/>
          </a:xfrm>
        </p:spPr>
        <p:txBody>
          <a:bodyPr vert="horz" lIns="91440" tIns="45720" rIns="91440" bIns="45720" rtlCol="0" anchor="b">
            <a:normAutofit/>
          </a:bodyPr>
          <a:lstStyle/>
          <a:p>
            <a:r>
              <a:rPr lang="en-US" sz="2700">
                <a:solidFill>
                  <a:schemeClr val="bg1"/>
                </a:solidFill>
              </a:rPr>
              <a:t>Bílá sobota, čas pro přípravu pomlázky a vajíček</a:t>
            </a:r>
            <a:br>
              <a:rPr lang="en-US" sz="2700">
                <a:solidFill>
                  <a:schemeClr val="bg1"/>
                </a:solidFill>
              </a:rPr>
            </a:br>
            <a:endParaRPr lang="en-US" sz="2700">
              <a:solidFill>
                <a:schemeClr val="bg1"/>
              </a:solidFill>
            </a:endParaRPr>
          </a:p>
        </p:txBody>
      </p:sp>
      <p:sp>
        <p:nvSpPr>
          <p:cNvPr id="4" name="TextovéPole 3">
            <a:extLst>
              <a:ext uri="{FF2B5EF4-FFF2-40B4-BE49-F238E27FC236}">
                <a16:creationId xmlns:a16="http://schemas.microsoft.com/office/drawing/2014/main" id="{6BEB7DAC-5D22-4A4D-920A-5FB73D827DF5}"/>
              </a:ext>
            </a:extLst>
          </p:cNvPr>
          <p:cNvSpPr txBox="1"/>
          <p:nvPr/>
        </p:nvSpPr>
        <p:spPr>
          <a:xfrm>
            <a:off x="1020467" y="2891752"/>
            <a:ext cx="4707671" cy="233451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000">
              <a:solidFill>
                <a:schemeClr val="bg1"/>
              </a:solidFill>
            </a:endParaRPr>
          </a:p>
          <a:p>
            <a:pPr indent="-228600">
              <a:lnSpc>
                <a:spcPct val="90000"/>
              </a:lnSpc>
              <a:spcAft>
                <a:spcPts val="600"/>
              </a:spcAft>
              <a:buFont typeface="Arial" panose="020B0604020202020204" pitchFamily="34" charset="0"/>
              <a:buChar char="•"/>
            </a:pPr>
            <a:r>
              <a:rPr lang="en-US" sz="1000">
                <a:solidFill>
                  <a:schemeClr val="bg1"/>
                </a:solidFill>
              </a:rPr>
              <a:t>Bílá sobota je pro věřící dnem ticha a očekávání. Křesťané se stále postí a oplakávají Ježíše Krista ležícího v hrobě. Po celý den se nekonají žádné liturgické obřady. Lidé chodí do ztichlých chrámů navštěvovat takzvané Boží hroby a vše směruje k večerní vigilii, samostatné liturgii připomínající a zpřítomňující Kristovo zmrtvýchvstání.</a:t>
            </a:r>
          </a:p>
          <a:p>
            <a:pPr indent="-228600">
              <a:lnSpc>
                <a:spcPct val="90000"/>
              </a:lnSpc>
              <a:spcAft>
                <a:spcPts val="600"/>
              </a:spcAft>
              <a:buFont typeface="Arial" panose="020B0604020202020204" pitchFamily="34" charset="0"/>
              <a:buChar char="•"/>
            </a:pPr>
            <a:endParaRPr lang="en-US" sz="1000">
              <a:solidFill>
                <a:schemeClr val="bg1"/>
              </a:solidFill>
            </a:endParaRPr>
          </a:p>
          <a:p>
            <a:pPr indent="-228600">
              <a:lnSpc>
                <a:spcPct val="90000"/>
              </a:lnSpc>
              <a:spcAft>
                <a:spcPts val="600"/>
              </a:spcAft>
              <a:buFont typeface="Arial" panose="020B0604020202020204" pitchFamily="34" charset="0"/>
              <a:buChar char="•"/>
            </a:pPr>
            <a:r>
              <a:rPr lang="en-US" sz="1000">
                <a:solidFill>
                  <a:schemeClr val="bg1"/>
                </a:solidFill>
              </a:rPr>
              <a:t>Označení Bílá se odvozuje od barvy roucha nových křtěnců, kteří bývali v rané církvi přijímáni do společenství věřících v předvečer Kristova zmrtvýchvstání. Bílá barva symbolizuje čistotu, naději a také nový život.</a:t>
            </a:r>
          </a:p>
          <a:p>
            <a:pPr indent="-228600">
              <a:lnSpc>
                <a:spcPct val="90000"/>
              </a:lnSpc>
              <a:spcAft>
                <a:spcPts val="600"/>
              </a:spcAft>
              <a:buFont typeface="Arial" panose="020B0604020202020204" pitchFamily="34" charset="0"/>
              <a:buChar char="•"/>
            </a:pPr>
            <a:endParaRPr lang="en-US" sz="1000">
              <a:solidFill>
                <a:schemeClr val="bg1"/>
              </a:solidFill>
            </a:endParaRPr>
          </a:p>
          <a:p>
            <a:pPr indent="-228600">
              <a:lnSpc>
                <a:spcPct val="90000"/>
              </a:lnSpc>
              <a:spcAft>
                <a:spcPts val="600"/>
              </a:spcAft>
              <a:buFont typeface="Arial" panose="020B0604020202020204" pitchFamily="34" charset="0"/>
              <a:buChar char="•"/>
            </a:pPr>
            <a:r>
              <a:rPr lang="en-US" sz="1000">
                <a:solidFill>
                  <a:schemeClr val="bg1"/>
                </a:solidFill>
              </a:rPr>
              <a:t>O sobotě se ale také bílilo, uklízelo. Příprava na Hod boží velikonoční musela být důkladná. V žádné domácnosti nesměl chybět prostřený stůl, velikonoční beránek a jidáše. O Bílé sobotě můžete začít s pletením pomlázky nebo zdobením vajíček.</a:t>
            </a:r>
          </a:p>
        </p:txBody>
      </p:sp>
      <p:pic>
        <p:nvPicPr>
          <p:cNvPr id="3" name="Obrázek 2">
            <a:extLst>
              <a:ext uri="{FF2B5EF4-FFF2-40B4-BE49-F238E27FC236}">
                <a16:creationId xmlns:a16="http://schemas.microsoft.com/office/drawing/2014/main" id="{60D87037-481E-4382-A76D-D1E1198C14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735467" y="977900"/>
            <a:ext cx="5037433" cy="4826000"/>
          </a:xfrm>
          <a:prstGeom prst="rect">
            <a:avLst/>
          </a:prstGeom>
        </p:spPr>
      </p:pic>
      <p:sp>
        <p:nvSpPr>
          <p:cNvPr id="25" name="Rectangle 17">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9">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69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Nadpis 1">
            <a:extLst>
              <a:ext uri="{FF2B5EF4-FFF2-40B4-BE49-F238E27FC236}">
                <a16:creationId xmlns:a16="http://schemas.microsoft.com/office/drawing/2014/main" id="{30FF378C-C3A6-4B14-892B-C1CA8911E696}"/>
              </a:ext>
            </a:extLst>
          </p:cNvPr>
          <p:cNvSpPr>
            <a:spLocks noGrp="1"/>
          </p:cNvSpPr>
          <p:nvPr>
            <p:ph type="title"/>
          </p:nvPr>
        </p:nvSpPr>
        <p:spPr>
          <a:xfrm>
            <a:off x="1020467" y="1397120"/>
            <a:ext cx="4707671" cy="1225650"/>
          </a:xfrm>
        </p:spPr>
        <p:txBody>
          <a:bodyPr vert="horz" lIns="91440" tIns="45720" rIns="91440" bIns="45720" rtlCol="0" anchor="b">
            <a:normAutofit/>
          </a:bodyPr>
          <a:lstStyle/>
          <a:p>
            <a:r>
              <a:rPr lang="en-US" sz="2900">
                <a:solidFill>
                  <a:schemeClr val="bg1"/>
                </a:solidFill>
              </a:rPr>
              <a:t>Na Boží hod upečte beránka</a:t>
            </a:r>
            <a:br>
              <a:rPr lang="en-US" sz="2900">
                <a:solidFill>
                  <a:schemeClr val="bg1"/>
                </a:solidFill>
              </a:rPr>
            </a:br>
            <a:endParaRPr lang="en-US" sz="2900">
              <a:solidFill>
                <a:schemeClr val="bg1"/>
              </a:solidFill>
            </a:endParaRPr>
          </a:p>
        </p:txBody>
      </p:sp>
      <p:sp>
        <p:nvSpPr>
          <p:cNvPr id="4" name="TextovéPole 3">
            <a:extLst>
              <a:ext uri="{FF2B5EF4-FFF2-40B4-BE49-F238E27FC236}">
                <a16:creationId xmlns:a16="http://schemas.microsoft.com/office/drawing/2014/main" id="{F3EED982-F7C6-4DFB-BEF1-F3F95253CCCF}"/>
              </a:ext>
            </a:extLst>
          </p:cNvPr>
          <p:cNvSpPr txBox="1"/>
          <p:nvPr/>
        </p:nvSpPr>
        <p:spPr>
          <a:xfrm>
            <a:off x="1020467" y="2891752"/>
            <a:ext cx="4707671" cy="233451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600">
              <a:solidFill>
                <a:schemeClr val="bg1"/>
              </a:solidFill>
            </a:endParaRPr>
          </a:p>
          <a:p>
            <a:pPr indent="-228600">
              <a:lnSpc>
                <a:spcPct val="90000"/>
              </a:lnSpc>
              <a:spcAft>
                <a:spcPts val="600"/>
              </a:spcAft>
              <a:buFont typeface="Arial" panose="020B0604020202020204" pitchFamily="34" charset="0"/>
              <a:buChar char="•"/>
            </a:pPr>
            <a:r>
              <a:rPr lang="en-US" sz="1600">
                <a:solidFill>
                  <a:schemeClr val="bg1"/>
                </a:solidFill>
              </a:rPr>
              <a:t>V noci ze soboty na neděli vstal Ježíš z mrtvých, přichází Velká noc a po ní Boží hod velikonoční. Křesťané se v ten den radují z příchodu Pána.</a:t>
            </a:r>
          </a:p>
          <a:p>
            <a:pPr indent="-228600">
              <a:lnSpc>
                <a:spcPct val="90000"/>
              </a:lnSpc>
              <a:spcAft>
                <a:spcPts val="600"/>
              </a:spcAft>
              <a:buFont typeface="Arial" panose="020B0604020202020204" pitchFamily="34" charset="0"/>
              <a:buChar char="•"/>
            </a:pPr>
            <a:endParaRPr lang="en-US" sz="1600">
              <a:solidFill>
                <a:schemeClr val="bg1"/>
              </a:solidFill>
            </a:endParaRPr>
          </a:p>
          <a:p>
            <a:pPr indent="-228600">
              <a:lnSpc>
                <a:spcPct val="90000"/>
              </a:lnSpc>
              <a:spcAft>
                <a:spcPts val="600"/>
              </a:spcAft>
              <a:buFont typeface="Arial" panose="020B0604020202020204" pitchFamily="34" charset="0"/>
              <a:buChar char="•"/>
            </a:pPr>
            <a:r>
              <a:rPr lang="en-US" sz="1600">
                <a:solidFill>
                  <a:schemeClr val="bg1"/>
                </a:solidFill>
              </a:rPr>
              <a:t>Na Boží hod se pekly a světily velikonoční pokrmy (mazance, vajíčka, chléb, beránci). A kdo v ten den okusil posvěceného beránka, našel podle pověry ztracenou cestu v lesích.</a:t>
            </a:r>
          </a:p>
        </p:txBody>
      </p:sp>
      <p:pic>
        <p:nvPicPr>
          <p:cNvPr id="3" name="Obrázek 2">
            <a:extLst>
              <a:ext uri="{FF2B5EF4-FFF2-40B4-BE49-F238E27FC236}">
                <a16:creationId xmlns:a16="http://schemas.microsoft.com/office/drawing/2014/main" id="{59AFA953-BE60-4A1D-A3E4-8A5B40A9C7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6735467" y="977900"/>
            <a:ext cx="5037433" cy="4826000"/>
          </a:xfrm>
          <a:prstGeom prst="rect">
            <a:avLst/>
          </a:prstGeom>
        </p:spPr>
      </p:pic>
      <p:sp>
        <p:nvSpPr>
          <p:cNvPr id="22" name="Rectangle 17">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40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Nadpis 1">
            <a:extLst>
              <a:ext uri="{FF2B5EF4-FFF2-40B4-BE49-F238E27FC236}">
                <a16:creationId xmlns:a16="http://schemas.microsoft.com/office/drawing/2014/main" id="{25F2E4BB-2132-43D7-BBF8-2F2FF7B58B9E}"/>
              </a:ext>
            </a:extLst>
          </p:cNvPr>
          <p:cNvSpPr>
            <a:spLocks noGrp="1"/>
          </p:cNvSpPr>
          <p:nvPr>
            <p:ph type="title"/>
          </p:nvPr>
        </p:nvSpPr>
        <p:spPr>
          <a:xfrm>
            <a:off x="1020467" y="1397120"/>
            <a:ext cx="4707671" cy="1225650"/>
          </a:xfrm>
        </p:spPr>
        <p:txBody>
          <a:bodyPr vert="horz" lIns="91440" tIns="45720" rIns="91440" bIns="45720" rtlCol="0" anchor="b">
            <a:normAutofit/>
          </a:bodyPr>
          <a:lstStyle/>
          <a:p>
            <a:r>
              <a:rPr lang="en-US" sz="3800">
                <a:solidFill>
                  <a:schemeClr val="bg1"/>
                </a:solidFill>
              </a:rPr>
              <a:t>Velikonoční pondělí vrcholí pomlázkou</a:t>
            </a:r>
          </a:p>
        </p:txBody>
      </p:sp>
      <p:sp>
        <p:nvSpPr>
          <p:cNvPr id="4" name="TextovéPole 3">
            <a:extLst>
              <a:ext uri="{FF2B5EF4-FFF2-40B4-BE49-F238E27FC236}">
                <a16:creationId xmlns:a16="http://schemas.microsoft.com/office/drawing/2014/main" id="{42C1E2D6-4F73-4AAD-B4AB-81E2B482C7A4}"/>
              </a:ext>
            </a:extLst>
          </p:cNvPr>
          <p:cNvSpPr txBox="1"/>
          <p:nvPr/>
        </p:nvSpPr>
        <p:spPr>
          <a:xfrm>
            <a:off x="1020467" y="2891752"/>
            <a:ext cx="4707671" cy="233451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300">
              <a:solidFill>
                <a:schemeClr val="bg1"/>
              </a:solidFill>
            </a:endParaRPr>
          </a:p>
          <a:p>
            <a:pPr indent="-228600">
              <a:lnSpc>
                <a:spcPct val="90000"/>
              </a:lnSpc>
              <a:spcAft>
                <a:spcPts val="600"/>
              </a:spcAft>
              <a:buFont typeface="Arial" panose="020B0604020202020204" pitchFamily="34" charset="0"/>
              <a:buChar char="•"/>
            </a:pPr>
            <a:endParaRPr lang="en-US" sz="1300">
              <a:solidFill>
                <a:schemeClr val="bg1"/>
              </a:solidFill>
            </a:endParaRPr>
          </a:p>
          <a:p>
            <a:pPr indent="-228600">
              <a:lnSpc>
                <a:spcPct val="90000"/>
              </a:lnSpc>
              <a:spcAft>
                <a:spcPts val="600"/>
              </a:spcAft>
              <a:buFont typeface="Arial" panose="020B0604020202020204" pitchFamily="34" charset="0"/>
              <a:buChar char="•"/>
            </a:pPr>
            <a:r>
              <a:rPr lang="en-US" sz="1300">
                <a:solidFill>
                  <a:schemeClr val="bg1"/>
                </a:solidFill>
              </a:rPr>
              <a:t>Velikonoce končí starým zvykem, pomlázkou. Žena nebo dívka má být o Velikonočním pondělí pošlehána čerstvými pruty, aby byla svěží a zdravá. Podle jednoho z výkladů je pomlázka symbolem oplodňovacího aktu. O tom svědčí i fakt, že ženy za pošlehání pomlázkou děkují vajíčky.</a:t>
            </a:r>
          </a:p>
          <a:p>
            <a:pPr indent="-228600">
              <a:lnSpc>
                <a:spcPct val="90000"/>
              </a:lnSpc>
              <a:spcAft>
                <a:spcPts val="600"/>
              </a:spcAft>
              <a:buFont typeface="Arial" panose="020B0604020202020204" pitchFamily="34" charset="0"/>
              <a:buChar char="•"/>
            </a:pPr>
            <a:r>
              <a:rPr lang="en-US" sz="1300">
                <a:solidFill>
                  <a:schemeClr val="bg1"/>
                </a:solidFill>
              </a:rPr>
              <a:t>Pomlázka je bezesporu jedním ze symbolu svátků jara, která byla splétána z mladých vrbových větví. Součástí koledování může být také polévání vodou, takzvaný šmigrus. Někde mládenci polévají ženy, jinde ženy muže.</a:t>
            </a:r>
          </a:p>
        </p:txBody>
      </p:sp>
      <p:pic>
        <p:nvPicPr>
          <p:cNvPr id="3" name="Obrázek 2">
            <a:extLst>
              <a:ext uri="{FF2B5EF4-FFF2-40B4-BE49-F238E27FC236}">
                <a16:creationId xmlns:a16="http://schemas.microsoft.com/office/drawing/2014/main" id="{32164CFD-2823-4B7C-ABC4-0D01578F0B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73543" y="1235868"/>
            <a:ext cx="4442202" cy="4255752"/>
          </a:xfrm>
          <a:prstGeom prst="rect">
            <a:avLst/>
          </a:prstGeom>
        </p:spPr>
      </p:pic>
      <p:sp>
        <p:nvSpPr>
          <p:cNvPr id="18" name="Rectangle 17">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78299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1488</Words>
  <Application>Microsoft Office PowerPoint</Application>
  <PresentationFormat>Širokoúhlá obrazovka</PresentationFormat>
  <Paragraphs>88</Paragraphs>
  <Slides>22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Calibri Light</vt:lpstr>
      <vt:lpstr>Motiv Office</vt:lpstr>
      <vt:lpstr>Velikonoce </vt:lpstr>
      <vt:lpstr>Velikonoční neděle</vt:lpstr>
      <vt:lpstr>V pondělí a v úterý se uklízelo </vt:lpstr>
      <vt:lpstr>O Škaredé středě se neškareďte. Mohlo by vám to zůstat </vt:lpstr>
      <vt:lpstr>Zelený čtvrtek: jezte zeleninu a nehádejte se </vt:lpstr>
      <vt:lpstr>Na Velký pátek si křesťané připomínají ukřižování Ježíše Krista </vt:lpstr>
      <vt:lpstr>Bílá sobota, čas pro přípravu pomlázky a vajíček </vt:lpstr>
      <vt:lpstr>Na Boží hod upečte beránka </vt:lpstr>
      <vt:lpstr>Velikonoční pondělí vrcholí pomlázkou</vt:lpstr>
      <vt:lpstr>Velikonoční rýmy, básně</vt:lpstr>
      <vt:lpstr>Velikonoce ve filmu</vt:lpstr>
      <vt:lpstr>Pašije</vt:lpstr>
      <vt:lpstr>Veronika Vágnerová Velikonoční variace</vt:lpstr>
      <vt:lpstr>Velikonoce jsou všude kolem  Alena Čiháková</vt:lpstr>
      <vt:lpstr>Mandala a Zátiší   H. Grundmannová</vt:lpstr>
      <vt:lpstr>Kvočnice souvraťské, velikonoční mutace A. Sedliská</vt:lpstr>
      <vt:lpstr>Jarní zátiší s kuřecím řízkem  Jana Hronešová</vt:lpstr>
      <vt:lpstr>Velikonoční chutě Ivana Hanzlíčková</vt:lpstr>
      <vt:lpstr>Markéta Voženílková  Zátiší se slepicí</vt:lpstr>
      <vt:lpstr>Kateřina Poživilová  První květy</vt:lpstr>
      <vt:lpstr>Hana Pojezdná Symboly Velikonoc letos netvoří bukolickou idylu. Jsou s námi solidárně v lockdownu. Za mřížemi.</vt:lpstr>
      <vt:lpstr>Simona Nechanická a její noví velikonoční obyvatelé u domu. A něco fyziky.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Velikonoce </dc:title>
  <dc:creator>Ing. Alena Čiháková</dc:creator>
  <cp:lastModifiedBy>Zdenek Balek</cp:lastModifiedBy>
  <cp:revision>4</cp:revision>
  <dcterms:created xsi:type="dcterms:W3CDTF">2021-03-08T11:33:14Z</dcterms:created>
  <dcterms:modified xsi:type="dcterms:W3CDTF">2021-03-22T21:45:49Z</dcterms:modified>
</cp:coreProperties>
</file>