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4660"/>
  </p:normalViewPr>
  <p:slideViewPr>
    <p:cSldViewPr>
      <p:cViewPr varScale="1">
        <p:scale>
          <a:sx n="51" d="100"/>
          <a:sy n="51" d="100"/>
        </p:scale>
        <p:origin x="-15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AAC1-AAF4-48F6-8B9D-15FD22A44232}" type="datetimeFigureOut">
              <a:rPr lang="cs-CZ" smtClean="0"/>
              <a:pPr/>
              <a:t>04.06.2018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8D08-5E8C-48F7-A43E-9AE82C2BF5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AAC1-AAF4-48F6-8B9D-15FD22A44232}" type="datetimeFigureOut">
              <a:rPr lang="cs-CZ" smtClean="0"/>
              <a:pPr/>
              <a:t>04.06.2018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8D08-5E8C-48F7-A43E-9AE82C2BF5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AAC1-AAF4-48F6-8B9D-15FD22A44232}" type="datetimeFigureOut">
              <a:rPr lang="cs-CZ" smtClean="0"/>
              <a:pPr/>
              <a:t>04.06.2018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8D08-5E8C-48F7-A43E-9AE82C2BF5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AAC1-AAF4-48F6-8B9D-15FD22A44232}" type="datetimeFigureOut">
              <a:rPr lang="cs-CZ" smtClean="0"/>
              <a:pPr/>
              <a:t>04.06.2018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8D08-5E8C-48F7-A43E-9AE82C2BF5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AAC1-AAF4-48F6-8B9D-15FD22A44232}" type="datetimeFigureOut">
              <a:rPr lang="cs-CZ" smtClean="0"/>
              <a:pPr/>
              <a:t>04.06.2018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8D08-5E8C-48F7-A43E-9AE82C2BF5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AAC1-AAF4-48F6-8B9D-15FD22A44232}" type="datetimeFigureOut">
              <a:rPr lang="cs-CZ" smtClean="0"/>
              <a:pPr/>
              <a:t>04.06.2018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8D08-5E8C-48F7-A43E-9AE82C2BF5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AAC1-AAF4-48F6-8B9D-15FD22A44232}" type="datetimeFigureOut">
              <a:rPr lang="cs-CZ" smtClean="0"/>
              <a:pPr/>
              <a:t>04.06.2018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8D08-5E8C-48F7-A43E-9AE82C2BF5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AAC1-AAF4-48F6-8B9D-15FD22A44232}" type="datetimeFigureOut">
              <a:rPr lang="cs-CZ" smtClean="0"/>
              <a:pPr/>
              <a:t>04.06.2018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8D08-5E8C-48F7-A43E-9AE82C2BF5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AAC1-AAF4-48F6-8B9D-15FD22A44232}" type="datetimeFigureOut">
              <a:rPr lang="cs-CZ" smtClean="0"/>
              <a:pPr/>
              <a:t>04.06.2018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8D08-5E8C-48F7-A43E-9AE82C2BF5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AAC1-AAF4-48F6-8B9D-15FD22A44232}" type="datetimeFigureOut">
              <a:rPr lang="cs-CZ" smtClean="0"/>
              <a:pPr/>
              <a:t>04.06.2018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8D08-5E8C-48F7-A43E-9AE82C2BF5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AAC1-AAF4-48F6-8B9D-15FD22A44232}" type="datetimeFigureOut">
              <a:rPr lang="cs-CZ" smtClean="0"/>
              <a:pPr/>
              <a:t>04.06.2018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F8D08-5E8C-48F7-A43E-9AE82C2BF5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4AAC1-AAF4-48F6-8B9D-15FD22A44232}" type="datetimeFigureOut">
              <a:rPr lang="cs-CZ" smtClean="0"/>
              <a:pPr/>
              <a:t>04.06.2018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F8D08-5E8C-48F7-A43E-9AE82C2BF5A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rmAutofit/>
          </a:bodyPr>
          <a:lstStyle/>
          <a:p>
            <a:r>
              <a:rPr lang="cs-CZ" sz="5400" dirty="0" err="1" smtClean="0"/>
              <a:t>Flowers</a:t>
            </a:r>
            <a:r>
              <a:rPr lang="cs-CZ" sz="5400" dirty="0" smtClean="0"/>
              <a:t> </a:t>
            </a:r>
            <a:r>
              <a:rPr lang="cs-CZ" sz="5400" dirty="0" err="1" smtClean="0"/>
              <a:t>at</a:t>
            </a:r>
            <a:r>
              <a:rPr lang="cs-CZ" sz="5400" dirty="0" smtClean="0"/>
              <a:t> </a:t>
            </a:r>
            <a:r>
              <a:rPr lang="cs-CZ" sz="5400" dirty="0" err="1" smtClean="0"/>
              <a:t>school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Ruda Horák</a:t>
            </a:r>
          </a:p>
          <a:p>
            <a:r>
              <a:rPr lang="cs-CZ" dirty="0" smtClean="0"/>
              <a:t>2018</a:t>
            </a:r>
          </a:p>
          <a:p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geographic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524328" y="2492896"/>
            <a:ext cx="914400" cy="914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Passiflora</a:t>
            </a:r>
            <a:r>
              <a:rPr lang="cs-CZ" dirty="0" smtClean="0"/>
              <a:t> 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789040"/>
            <a:ext cx="4040188" cy="2376264"/>
          </a:xfrm>
        </p:spPr>
        <p:txBody>
          <a:bodyPr/>
          <a:lstStyle/>
          <a:p>
            <a:r>
              <a:rPr lang="cs-CZ" dirty="0" err="1" smtClean="0"/>
              <a:t>Passiflora</a:t>
            </a:r>
            <a:r>
              <a:rPr lang="cs-CZ" dirty="0" smtClean="0"/>
              <a:t> L. - mučenka (</a:t>
            </a:r>
            <a:r>
              <a:rPr lang="cs-CZ" dirty="0" err="1" smtClean="0"/>
              <a:t>Passifloraceae</a:t>
            </a:r>
            <a:r>
              <a:rPr lang="cs-CZ" dirty="0" smtClean="0"/>
              <a:t>)</a:t>
            </a:r>
          </a:p>
          <a:p>
            <a:r>
              <a:rPr lang="cs-CZ" dirty="0" smtClean="0"/>
              <a:t>známo přes 400 druhů</a:t>
            </a:r>
          </a:p>
          <a:p>
            <a:r>
              <a:rPr lang="cs-CZ" dirty="0" smtClean="0"/>
              <a:t>původ: Brazílie, Paraguay, Argentina</a:t>
            </a:r>
          </a:p>
          <a:p>
            <a:endParaRPr lang="cs-CZ" dirty="0"/>
          </a:p>
        </p:txBody>
      </p:sp>
      <p:pic>
        <p:nvPicPr>
          <p:cNvPr id="7" name="Zástupný symbol pro obsah 6" descr="K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0800000" flipV="1">
            <a:off x="556788" y="1557338"/>
            <a:ext cx="3841012" cy="2159000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3789040"/>
            <a:ext cx="4041775" cy="2376263"/>
          </a:xfrm>
        </p:spPr>
        <p:txBody>
          <a:bodyPr/>
          <a:lstStyle/>
          <a:p>
            <a:r>
              <a:rPr lang="cs-CZ" dirty="0" err="1" smtClean="0"/>
              <a:t>There</a:t>
            </a:r>
            <a:r>
              <a:rPr lang="cs-CZ" dirty="0" smtClean="0"/>
              <a:t> are 400 species</a:t>
            </a:r>
          </a:p>
          <a:p>
            <a:r>
              <a:rPr lang="cs-CZ" dirty="0" err="1" smtClean="0"/>
              <a:t>Origin</a:t>
            </a:r>
            <a:r>
              <a:rPr lang="cs-CZ" dirty="0" smtClean="0"/>
              <a:t> in </a:t>
            </a:r>
            <a:r>
              <a:rPr lang="cs-CZ" dirty="0" err="1" smtClean="0"/>
              <a:t>Brasil</a:t>
            </a:r>
            <a:r>
              <a:rPr lang="cs-CZ" dirty="0" smtClean="0"/>
              <a:t>, </a:t>
            </a:r>
            <a:r>
              <a:rPr lang="cs-CZ" dirty="0" smtClean="0"/>
              <a:t>Paraguay </a:t>
            </a:r>
            <a:r>
              <a:rPr lang="cs-CZ" dirty="0" err="1" smtClean="0"/>
              <a:t>and</a:t>
            </a:r>
            <a:r>
              <a:rPr lang="cs-CZ" dirty="0" smtClean="0"/>
              <a:t> Argentina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8" name="Zástupný symbol pro obsah 7" descr="Bez názvu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64088" y="1412776"/>
            <a:ext cx="1392030" cy="2445458"/>
          </a:xfrm>
        </p:spPr>
      </p:pic>
      <p:sp>
        <p:nvSpPr>
          <p:cNvPr id="9" name="Obdélník 8"/>
          <p:cNvSpPr/>
          <p:nvPr/>
        </p:nvSpPr>
        <p:spPr>
          <a:xfrm>
            <a:off x="7380312" y="692696"/>
            <a:ext cx="914400" cy="914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Saintpaulia</a:t>
            </a:r>
            <a:r>
              <a:rPr lang="cs-CZ" dirty="0" smtClean="0"/>
              <a:t> WENDL.</a:t>
            </a:r>
            <a:endParaRPr lang="cs-CZ" dirty="0"/>
          </a:p>
        </p:txBody>
      </p:sp>
      <p:pic>
        <p:nvPicPr>
          <p:cNvPr id="7" name="Zástupný symbol pro obsah 6" descr="K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0800000" flipV="1">
            <a:off x="395536" y="1412776"/>
            <a:ext cx="3841012" cy="2159000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3789040"/>
            <a:ext cx="4041775" cy="2376263"/>
          </a:xfrm>
        </p:spPr>
        <p:txBody>
          <a:bodyPr/>
          <a:lstStyle/>
          <a:p>
            <a:r>
              <a:rPr lang="cs-CZ" dirty="0" err="1" smtClean="0"/>
              <a:t>There</a:t>
            </a:r>
            <a:r>
              <a:rPr lang="cs-CZ" dirty="0" smtClean="0"/>
              <a:t> are 11 species</a:t>
            </a:r>
          </a:p>
          <a:p>
            <a:r>
              <a:rPr lang="cs-CZ" dirty="0" err="1" smtClean="0"/>
              <a:t>Origin</a:t>
            </a:r>
            <a:r>
              <a:rPr lang="cs-CZ" dirty="0" smtClean="0"/>
              <a:t> in </a:t>
            </a:r>
            <a:r>
              <a:rPr lang="cs-CZ" dirty="0" err="1" smtClean="0"/>
              <a:t>tropic</a:t>
            </a:r>
            <a:r>
              <a:rPr lang="cs-CZ" dirty="0" smtClean="0"/>
              <a:t> </a:t>
            </a:r>
            <a:r>
              <a:rPr lang="cs-CZ" dirty="0" err="1" smtClean="0"/>
              <a:t>Africa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 rot="10800000" flipV="1">
            <a:off x="457200" y="3675712"/>
            <a:ext cx="4040188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Saintpaulia</a:t>
            </a:r>
            <a:r>
              <a:rPr lang="cs-CZ" dirty="0" smtClean="0"/>
              <a:t> WENDL. - africká, kapská či usambarská fialka</a:t>
            </a:r>
          </a:p>
          <a:p>
            <a:r>
              <a:rPr lang="cs-CZ" dirty="0" err="1" smtClean="0"/>
              <a:t>pavlínka</a:t>
            </a:r>
            <a:r>
              <a:rPr lang="cs-CZ" dirty="0" smtClean="0"/>
              <a:t> (</a:t>
            </a:r>
            <a:r>
              <a:rPr lang="cs-CZ" dirty="0" err="1" smtClean="0"/>
              <a:t>Gesneriaceae</a:t>
            </a:r>
            <a:r>
              <a:rPr lang="cs-CZ" dirty="0" smtClean="0"/>
              <a:t>)</a:t>
            </a:r>
          </a:p>
          <a:p>
            <a:r>
              <a:rPr lang="cs-CZ" dirty="0" smtClean="0"/>
              <a:t>známo 11 druhů</a:t>
            </a:r>
          </a:p>
          <a:p>
            <a:r>
              <a:rPr lang="cs-CZ" dirty="0" smtClean="0"/>
              <a:t>původ: tropická Afrika</a:t>
            </a:r>
          </a:p>
          <a:p>
            <a:endParaRPr lang="cs-CZ" dirty="0"/>
          </a:p>
        </p:txBody>
      </p:sp>
      <p:pic>
        <p:nvPicPr>
          <p:cNvPr id="12" name="Zástupný symbol pro obsah 11" descr="rrrrrrrrrrrfddf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92080" y="1412776"/>
            <a:ext cx="1978756" cy="2160588"/>
          </a:xfrm>
        </p:spPr>
      </p:pic>
      <p:sp>
        <p:nvSpPr>
          <p:cNvPr id="8" name="Obdélník 7"/>
          <p:cNvSpPr/>
          <p:nvPr/>
        </p:nvSpPr>
        <p:spPr>
          <a:xfrm>
            <a:off x="7596336" y="620688"/>
            <a:ext cx="914400" cy="914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Orchideje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789040"/>
            <a:ext cx="4040188" cy="237626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Orchideje - tropické oblasti pralesů Latinské Ameriky. Je známo 850 rodů a asi 17000 druhů </a:t>
            </a:r>
            <a:r>
              <a:rPr lang="cs-CZ" dirty="0" err="1" smtClean="0"/>
              <a:t>orchideí</a:t>
            </a:r>
            <a:r>
              <a:rPr lang="cs-CZ" dirty="0" smtClean="0"/>
              <a:t>. Řada z nich je vhodná i pro pěstování v bytových podmínkách. Vyžadují však dostatek péče.</a:t>
            </a:r>
            <a:endParaRPr lang="cs-CZ" dirty="0"/>
          </a:p>
        </p:txBody>
      </p:sp>
      <p:pic>
        <p:nvPicPr>
          <p:cNvPr id="7" name="Zástupný symbol pro obsah 6" descr="K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0800000" flipV="1">
            <a:off x="556788" y="1557338"/>
            <a:ext cx="3841012" cy="2159000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3789040"/>
            <a:ext cx="4041775" cy="2376263"/>
          </a:xfrm>
        </p:spPr>
        <p:txBody>
          <a:bodyPr/>
          <a:lstStyle/>
          <a:p>
            <a:r>
              <a:rPr lang="cs-CZ" dirty="0" err="1" smtClean="0"/>
              <a:t>There</a:t>
            </a:r>
            <a:r>
              <a:rPr lang="cs-CZ" dirty="0" smtClean="0"/>
              <a:t> are 17000 species</a:t>
            </a:r>
          </a:p>
          <a:p>
            <a:r>
              <a:rPr lang="cs-CZ" dirty="0" err="1" smtClean="0"/>
              <a:t>Origin</a:t>
            </a:r>
            <a:r>
              <a:rPr lang="cs-CZ" dirty="0" smtClean="0"/>
              <a:t>: in </a:t>
            </a:r>
            <a:r>
              <a:rPr lang="cs-CZ" dirty="0" err="1" smtClean="0"/>
              <a:t>Amasonia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8" name="Zástupný symbol pro obsah 7" descr="rrrrrrrrrrrfddfdsfaa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484784"/>
            <a:ext cx="1646684" cy="2231554"/>
          </a:xfrm>
        </p:spPr>
      </p:pic>
      <p:sp>
        <p:nvSpPr>
          <p:cNvPr id="9" name="Obdélník 8"/>
          <p:cNvSpPr/>
          <p:nvPr/>
        </p:nvSpPr>
        <p:spPr>
          <a:xfrm>
            <a:off x="7596336" y="548680"/>
            <a:ext cx="914400" cy="914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Pachypodium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789040"/>
            <a:ext cx="4040188" cy="2376264"/>
          </a:xfrm>
        </p:spPr>
        <p:txBody>
          <a:bodyPr/>
          <a:lstStyle/>
          <a:p>
            <a:r>
              <a:rPr lang="cs-CZ" dirty="0" err="1" smtClean="0"/>
              <a:t>Pachypodium</a:t>
            </a:r>
            <a:endParaRPr lang="cs-CZ" dirty="0" smtClean="0"/>
          </a:p>
          <a:p>
            <a:r>
              <a:rPr lang="cs-CZ" dirty="0" smtClean="0"/>
              <a:t>známo 12 druhů</a:t>
            </a:r>
          </a:p>
          <a:p>
            <a:r>
              <a:rPr lang="cs-CZ" dirty="0" smtClean="0"/>
              <a:t>původ: Madagaskar</a:t>
            </a:r>
            <a:endParaRPr lang="cs-CZ" dirty="0"/>
          </a:p>
        </p:txBody>
      </p:sp>
      <p:pic>
        <p:nvPicPr>
          <p:cNvPr id="7" name="Zástupný symbol pro obsah 6" descr="K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0800000" flipV="1">
            <a:off x="567900" y="1557338"/>
            <a:ext cx="3841012" cy="2159000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3789040"/>
            <a:ext cx="4041775" cy="2376263"/>
          </a:xfrm>
        </p:spPr>
        <p:txBody>
          <a:bodyPr/>
          <a:lstStyle/>
          <a:p>
            <a:r>
              <a:rPr lang="cs-CZ" dirty="0" err="1" smtClean="0"/>
              <a:t>There</a:t>
            </a:r>
            <a:r>
              <a:rPr lang="cs-CZ" dirty="0" smtClean="0"/>
              <a:t> are 12 species</a:t>
            </a:r>
          </a:p>
          <a:p>
            <a:r>
              <a:rPr lang="cs-CZ" dirty="0" err="1" smtClean="0"/>
              <a:t>Origin</a:t>
            </a:r>
            <a:r>
              <a:rPr lang="cs-CZ" dirty="0" smtClean="0"/>
              <a:t> in </a:t>
            </a:r>
            <a:r>
              <a:rPr lang="cs-CZ" dirty="0" err="1" smtClean="0"/>
              <a:t>Madagascar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8" name="Zástupný symbol pro obsah 7" descr="rrrrrrrrrrrfddfdsfaahg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412776"/>
            <a:ext cx="1944216" cy="2444482"/>
          </a:xfrm>
        </p:spPr>
      </p:pic>
      <p:sp>
        <p:nvSpPr>
          <p:cNvPr id="9" name="Obdélník 8"/>
          <p:cNvSpPr/>
          <p:nvPr/>
        </p:nvSpPr>
        <p:spPr>
          <a:xfrm>
            <a:off x="7524328" y="620688"/>
            <a:ext cx="914400" cy="914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Billbergia</a:t>
            </a:r>
            <a:r>
              <a:rPr lang="cs-CZ" dirty="0" smtClean="0"/>
              <a:t> THUNB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789040"/>
            <a:ext cx="4040188" cy="2304256"/>
          </a:xfrm>
        </p:spPr>
        <p:txBody>
          <a:bodyPr>
            <a:normAutofit lnSpcReduction="10000"/>
          </a:bodyPr>
          <a:lstStyle/>
          <a:p>
            <a:r>
              <a:rPr lang="cs-CZ" smtClean="0"/>
              <a:t>Billbergia THUNB. </a:t>
            </a:r>
            <a:r>
              <a:rPr lang="cs-CZ" dirty="0" smtClean="0"/>
              <a:t>- </a:t>
            </a:r>
            <a:r>
              <a:rPr lang="cs-CZ" dirty="0" err="1" smtClean="0"/>
              <a:t>bilbergie</a:t>
            </a:r>
            <a:r>
              <a:rPr lang="cs-CZ" dirty="0" smtClean="0"/>
              <a:t>, čínský oves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Bromeliaceae</a:t>
            </a:r>
            <a:r>
              <a:rPr lang="cs-CZ" dirty="0" smtClean="0"/>
              <a:t>)</a:t>
            </a:r>
          </a:p>
          <a:p>
            <a:r>
              <a:rPr lang="cs-CZ" dirty="0" smtClean="0"/>
              <a:t>známo cca 60 druhů</a:t>
            </a:r>
          </a:p>
          <a:p>
            <a:r>
              <a:rPr lang="cs-CZ" dirty="0" smtClean="0"/>
              <a:t>původ:Brazílie, Paraguay, Argentina</a:t>
            </a:r>
            <a:endParaRPr lang="cs-CZ" dirty="0"/>
          </a:p>
        </p:txBody>
      </p:sp>
      <p:pic>
        <p:nvPicPr>
          <p:cNvPr id="7" name="Zástupný symbol pro obsah 6" descr="Bez názvu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0800000" flipV="1">
            <a:off x="6300192" y="1196752"/>
            <a:ext cx="1517001" cy="2665002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3789040"/>
            <a:ext cx="4041775" cy="2376263"/>
          </a:xfrm>
        </p:spPr>
        <p:txBody>
          <a:bodyPr/>
          <a:lstStyle/>
          <a:p>
            <a:r>
              <a:rPr lang="cs-CZ" dirty="0" err="1" smtClean="0"/>
              <a:t>There</a:t>
            </a:r>
            <a:r>
              <a:rPr lang="cs-CZ" dirty="0" smtClean="0"/>
              <a:t> are 60 species</a:t>
            </a:r>
          </a:p>
          <a:p>
            <a:r>
              <a:rPr lang="cs-CZ" dirty="0" err="1" smtClean="0"/>
              <a:t>Origin</a:t>
            </a:r>
            <a:r>
              <a:rPr lang="cs-CZ" dirty="0" smtClean="0"/>
              <a:t> in </a:t>
            </a:r>
            <a:r>
              <a:rPr lang="cs-CZ" dirty="0" err="1" smtClean="0"/>
              <a:t>Brasil</a:t>
            </a:r>
            <a:r>
              <a:rPr lang="cs-CZ" dirty="0" smtClean="0"/>
              <a:t>,Paraguay,Argentina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8" name="Zástupný symbol pro obsah 7" descr="K1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9750" y="1564269"/>
            <a:ext cx="3816350" cy="2145138"/>
          </a:xfrm>
        </p:spPr>
      </p:pic>
      <p:sp>
        <p:nvSpPr>
          <p:cNvPr id="9" name="Obdélník 8"/>
          <p:cNvSpPr/>
          <p:nvPr/>
        </p:nvSpPr>
        <p:spPr>
          <a:xfrm>
            <a:off x="7884368" y="404664"/>
            <a:ext cx="914400" cy="914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Haemanthus</a:t>
            </a:r>
            <a:r>
              <a:rPr lang="cs-CZ" dirty="0" smtClean="0"/>
              <a:t> 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789040"/>
            <a:ext cx="4040188" cy="2376264"/>
          </a:xfrm>
        </p:spPr>
        <p:txBody>
          <a:bodyPr/>
          <a:lstStyle/>
          <a:p>
            <a:r>
              <a:rPr lang="cs-CZ" dirty="0" err="1" smtClean="0"/>
              <a:t>Haemanthus</a:t>
            </a:r>
            <a:r>
              <a:rPr lang="cs-CZ" dirty="0" smtClean="0"/>
              <a:t> L. - </a:t>
            </a:r>
            <a:r>
              <a:rPr lang="cs-CZ" dirty="0" err="1" smtClean="0"/>
              <a:t>krvokvět</a:t>
            </a:r>
            <a:r>
              <a:rPr lang="cs-CZ" dirty="0" smtClean="0"/>
              <a:t> (</a:t>
            </a:r>
            <a:r>
              <a:rPr lang="cs-CZ" dirty="0" err="1" smtClean="0"/>
              <a:t>Amaryllidaceae</a:t>
            </a:r>
            <a:r>
              <a:rPr lang="cs-CZ" dirty="0" smtClean="0"/>
              <a:t>)</a:t>
            </a:r>
          </a:p>
          <a:p>
            <a:r>
              <a:rPr lang="cs-CZ" dirty="0" smtClean="0"/>
              <a:t>známo asi 60 druhů</a:t>
            </a:r>
          </a:p>
          <a:p>
            <a:r>
              <a:rPr lang="cs-CZ" dirty="0" smtClean="0"/>
              <a:t>původ: tropická jižní Afrika</a:t>
            </a:r>
          </a:p>
          <a:p>
            <a:endParaRPr lang="cs-CZ" dirty="0"/>
          </a:p>
        </p:txBody>
      </p:sp>
      <p:pic>
        <p:nvPicPr>
          <p:cNvPr id="8" name="Zástupný symbol pro obsah 7" descr="K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00000" flipV="1">
            <a:off x="-16809" y="1217695"/>
            <a:ext cx="3384376" cy="1902329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3789040"/>
            <a:ext cx="4041775" cy="2376263"/>
          </a:xfrm>
        </p:spPr>
        <p:txBody>
          <a:bodyPr/>
          <a:lstStyle/>
          <a:p>
            <a:r>
              <a:rPr lang="cs-CZ" dirty="0" err="1" smtClean="0"/>
              <a:t>There</a:t>
            </a:r>
            <a:r>
              <a:rPr lang="cs-CZ" dirty="0" smtClean="0"/>
              <a:t> are 60 species</a:t>
            </a:r>
          </a:p>
          <a:p>
            <a:r>
              <a:rPr lang="cs-CZ" dirty="0" err="1" smtClean="0"/>
              <a:t>Origin</a:t>
            </a:r>
            <a:r>
              <a:rPr lang="cs-CZ" dirty="0" smtClean="0"/>
              <a:t> in </a:t>
            </a:r>
            <a:r>
              <a:rPr lang="cs-CZ" dirty="0" err="1" smtClean="0"/>
              <a:t>tropic</a:t>
            </a:r>
            <a:r>
              <a:rPr lang="cs-CZ" dirty="0" smtClean="0"/>
              <a:t> </a:t>
            </a:r>
            <a:r>
              <a:rPr lang="cs-CZ" dirty="0" err="1" smtClean="0"/>
              <a:t>south</a:t>
            </a:r>
            <a:r>
              <a:rPr lang="cs-CZ" dirty="0" smtClean="0"/>
              <a:t> </a:t>
            </a:r>
            <a:r>
              <a:rPr lang="cs-CZ" dirty="0" err="1" smtClean="0"/>
              <a:t>Africa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7" name="Zástupný symbol pro obsah 6" descr="hfhjhfkgjh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08104" y="1202886"/>
            <a:ext cx="2029423" cy="2513452"/>
          </a:xfrm>
        </p:spPr>
      </p:pic>
      <p:sp>
        <p:nvSpPr>
          <p:cNvPr id="10" name="Obdélník 9"/>
          <p:cNvSpPr/>
          <p:nvPr/>
        </p:nvSpPr>
        <p:spPr>
          <a:xfrm>
            <a:off x="7740352" y="260648"/>
            <a:ext cx="914400" cy="914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Pelargonium</a:t>
            </a:r>
            <a:r>
              <a:rPr lang="cs-CZ" dirty="0" smtClean="0"/>
              <a:t> L´HÉR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4716016" y="5589240"/>
            <a:ext cx="4040188" cy="63976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K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8801"/>
            <a:ext cx="4040188" cy="2736303"/>
          </a:xfrm>
        </p:spPr>
      </p:pic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>
          <a:xfrm>
            <a:off x="4644008" y="5949280"/>
            <a:ext cx="4041775" cy="63976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10" descr="vcbxyd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665135" y="1628775"/>
            <a:ext cx="2144430" cy="2655888"/>
          </a:xfrm>
        </p:spPr>
      </p:pic>
      <p:sp>
        <p:nvSpPr>
          <p:cNvPr id="5" name="Obdélník 4"/>
          <p:cNvSpPr/>
          <p:nvPr/>
        </p:nvSpPr>
        <p:spPr>
          <a:xfrm>
            <a:off x="395536" y="4797152"/>
            <a:ext cx="4608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 smtClean="0"/>
              <a:t>Pelargonium</a:t>
            </a:r>
            <a:r>
              <a:rPr lang="cs-CZ" sz="2000" b="1" dirty="0" smtClean="0"/>
              <a:t> L´HÉR. - pelargónie, muškát, čapí nos</a:t>
            </a:r>
          </a:p>
          <a:p>
            <a:r>
              <a:rPr lang="cs-CZ" sz="2000" b="1" dirty="0" smtClean="0"/>
              <a:t>( </a:t>
            </a:r>
            <a:r>
              <a:rPr lang="cs-CZ" sz="2000" b="1" dirty="0" err="1" smtClean="0"/>
              <a:t>Geraniaceae</a:t>
            </a:r>
            <a:r>
              <a:rPr lang="cs-CZ" sz="2000" b="1" dirty="0" smtClean="0"/>
              <a:t>)</a:t>
            </a:r>
          </a:p>
          <a:p>
            <a:r>
              <a:rPr lang="cs-CZ" sz="2000" b="1" dirty="0" smtClean="0"/>
              <a:t>existuje asi 240 druhů</a:t>
            </a:r>
          </a:p>
          <a:p>
            <a:r>
              <a:rPr lang="cs-CZ" sz="2000" b="1" dirty="0" smtClean="0"/>
              <a:t>původ: jižní Afrika (Kapsko), většina pěstovaných ´jsou hybridy </a:t>
            </a:r>
            <a:endParaRPr lang="cs-CZ" sz="2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508104" y="4797152"/>
            <a:ext cx="2477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/>
              <a:t>There</a:t>
            </a:r>
            <a:r>
              <a:rPr lang="cs-CZ" sz="2000" b="1" dirty="0" smtClean="0"/>
              <a:t> are 240 species</a:t>
            </a:r>
          </a:p>
          <a:p>
            <a:r>
              <a:rPr lang="cs-CZ" sz="2000" b="1" dirty="0" err="1" smtClean="0"/>
              <a:t>Origin</a:t>
            </a:r>
            <a:r>
              <a:rPr lang="cs-CZ" sz="2000" b="1" dirty="0" smtClean="0"/>
              <a:t>: </a:t>
            </a:r>
            <a:r>
              <a:rPr lang="cs-CZ" sz="2000" b="1" dirty="0" err="1" smtClean="0"/>
              <a:t>s</a:t>
            </a:r>
            <a:r>
              <a:rPr lang="cs-CZ" sz="2000" b="1" dirty="0" err="1" smtClean="0"/>
              <a:t>outh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Afric</a:t>
            </a:r>
            <a:r>
              <a:rPr lang="cs-CZ" dirty="0" err="1" smtClean="0"/>
              <a:t>a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740352" y="548680"/>
            <a:ext cx="914400" cy="914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err="1" smtClean="0"/>
              <a:t>Billbergia</a:t>
            </a:r>
            <a:r>
              <a:rPr lang="cs-CZ" sz="4000" dirty="0" smtClean="0"/>
              <a:t> THUNB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467544" y="4293096"/>
            <a:ext cx="4029844" cy="2232247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/>
              <a:t>Billbergia</a:t>
            </a:r>
            <a:r>
              <a:rPr lang="cs-CZ" dirty="0" smtClean="0"/>
              <a:t> THUNB. - </a:t>
            </a:r>
            <a:r>
              <a:rPr lang="cs-CZ" dirty="0" err="1" smtClean="0"/>
              <a:t>bilbergie</a:t>
            </a:r>
            <a:r>
              <a:rPr lang="cs-CZ" dirty="0" smtClean="0"/>
              <a:t>, čínský oves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Bromeliaceae</a:t>
            </a:r>
            <a:r>
              <a:rPr lang="cs-CZ" dirty="0" smtClean="0"/>
              <a:t>)</a:t>
            </a:r>
          </a:p>
          <a:p>
            <a:r>
              <a:rPr lang="cs-CZ" dirty="0" smtClean="0"/>
              <a:t>známo cca 60 druhů</a:t>
            </a:r>
          </a:p>
          <a:p>
            <a:r>
              <a:rPr lang="cs-CZ" dirty="0" smtClean="0"/>
              <a:t>původ:Brazílie, Paraguay, Argentina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645025" y="4293096"/>
            <a:ext cx="4041775" cy="2232247"/>
          </a:xfrm>
        </p:spPr>
        <p:txBody>
          <a:bodyPr>
            <a:normAutofit/>
          </a:bodyPr>
          <a:lstStyle/>
          <a:p>
            <a:r>
              <a:rPr lang="cs-CZ" dirty="0" err="1" smtClean="0"/>
              <a:t>Ther</a:t>
            </a:r>
            <a:r>
              <a:rPr lang="cs-CZ" dirty="0" smtClean="0"/>
              <a:t> are 60 species </a:t>
            </a:r>
          </a:p>
          <a:p>
            <a:r>
              <a:rPr lang="cs-CZ" dirty="0" err="1" smtClean="0"/>
              <a:t>Origin</a:t>
            </a:r>
            <a:r>
              <a:rPr lang="cs-CZ" dirty="0" smtClean="0"/>
              <a:t>: </a:t>
            </a:r>
            <a:r>
              <a:rPr lang="cs-CZ" dirty="0" err="1" smtClean="0"/>
              <a:t>Brasil</a:t>
            </a:r>
            <a:r>
              <a:rPr lang="cs-CZ" dirty="0" smtClean="0"/>
              <a:t>, Paraguay, Argentina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C:\Users\cihakova\Documents\školní rok 2017 -2018\7.A\ruda květiny\Obrázky z období kvetení\K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3773"/>
            <a:ext cx="4040188" cy="2270955"/>
          </a:xfrm>
          <a:prstGeom prst="rect">
            <a:avLst/>
          </a:prstGeom>
          <a:noFill/>
        </p:spPr>
      </p:pic>
      <p:pic>
        <p:nvPicPr>
          <p:cNvPr id="2051" name="Picture 3" descr="C:\Users\cihakova\Documents\školní rok 2017 -2018\7.A\ruda květiny\Bez názvu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203854"/>
            <a:ext cx="1843967" cy="3017310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7524328" y="620688"/>
            <a:ext cx="914400" cy="914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Selenicereus</a:t>
            </a:r>
            <a:r>
              <a:rPr lang="cs-CZ" dirty="0" smtClean="0"/>
              <a:t> (BERG:)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467544" y="4293096"/>
            <a:ext cx="4029844" cy="2232247"/>
          </a:xfrm>
        </p:spPr>
        <p:txBody>
          <a:bodyPr>
            <a:normAutofit/>
          </a:bodyPr>
          <a:lstStyle/>
          <a:p>
            <a:r>
              <a:rPr lang="cs-CZ" dirty="0" err="1" smtClean="0"/>
              <a:t>Selenicereus</a:t>
            </a:r>
            <a:r>
              <a:rPr lang="cs-CZ" dirty="0" smtClean="0"/>
              <a:t> (BERG:) BR </a:t>
            </a:r>
            <a:r>
              <a:rPr lang="cs-CZ" dirty="0" err="1" smtClean="0"/>
              <a:t>et</a:t>
            </a:r>
            <a:r>
              <a:rPr lang="cs-CZ" dirty="0" smtClean="0"/>
              <a:t> R. - královna noci (</a:t>
            </a:r>
            <a:r>
              <a:rPr lang="cs-CZ" dirty="0" err="1" smtClean="0"/>
              <a:t>Cactaceae</a:t>
            </a:r>
            <a:r>
              <a:rPr lang="cs-CZ" dirty="0" smtClean="0"/>
              <a:t>)</a:t>
            </a:r>
          </a:p>
          <a:p>
            <a:r>
              <a:rPr lang="cs-CZ" dirty="0" smtClean="0"/>
              <a:t>existuje asi 30 druhů</a:t>
            </a:r>
          </a:p>
          <a:p>
            <a:r>
              <a:rPr lang="cs-CZ" dirty="0" smtClean="0"/>
              <a:t>původ: tropická Amerika</a:t>
            </a:r>
          </a:p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645025" y="4293096"/>
            <a:ext cx="4041775" cy="2232247"/>
          </a:xfrm>
        </p:spPr>
        <p:txBody>
          <a:bodyPr>
            <a:normAutofit/>
          </a:bodyPr>
          <a:lstStyle/>
          <a:p>
            <a:r>
              <a:rPr lang="cs-CZ" dirty="0" err="1" smtClean="0"/>
              <a:t>There</a:t>
            </a:r>
            <a:r>
              <a:rPr lang="cs-CZ" dirty="0" smtClean="0"/>
              <a:t> are 30 </a:t>
            </a:r>
            <a:r>
              <a:rPr lang="cs-CZ" dirty="0" smtClean="0"/>
              <a:t>species</a:t>
            </a:r>
            <a:endParaRPr lang="cs-CZ" dirty="0"/>
          </a:p>
          <a:p>
            <a:r>
              <a:rPr lang="cs-CZ" dirty="0" err="1" smtClean="0"/>
              <a:t>Origin</a:t>
            </a:r>
            <a:r>
              <a:rPr lang="cs-CZ" dirty="0" smtClean="0"/>
              <a:t>: </a:t>
            </a:r>
            <a:r>
              <a:rPr lang="cs-CZ" dirty="0" err="1" smtClean="0"/>
              <a:t>tropic</a:t>
            </a:r>
            <a:r>
              <a:rPr lang="cs-CZ" dirty="0" smtClean="0"/>
              <a:t> </a:t>
            </a:r>
            <a:r>
              <a:rPr lang="cs-CZ" dirty="0" err="1" smtClean="0"/>
              <a:t>America</a:t>
            </a:r>
            <a:endParaRPr lang="cs-CZ" dirty="0"/>
          </a:p>
          <a:p>
            <a:endParaRPr lang="cs-CZ" dirty="0"/>
          </a:p>
        </p:txBody>
      </p:sp>
      <p:pic>
        <p:nvPicPr>
          <p:cNvPr id="3074" name="Picture 2" descr="C:\Users\cihakova\Documents\školní rok 2017 -2018\7.A\ruda květiny\Obrázky z období kvetení\K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3773"/>
            <a:ext cx="4040188" cy="2270955"/>
          </a:xfrm>
          <a:prstGeom prst="rect">
            <a:avLst/>
          </a:prstGeom>
          <a:noFill/>
        </p:spPr>
      </p:pic>
      <p:pic>
        <p:nvPicPr>
          <p:cNvPr id="3075" name="Picture 3" descr="C:\Users\cihakova\Documents\školní rok 2017 -2018\7.A\ruda květiny\55587646987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1772816"/>
            <a:ext cx="3311351" cy="2232248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7524328" y="908720"/>
            <a:ext cx="914400" cy="914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Haemanthus</a:t>
            </a:r>
            <a:r>
              <a:rPr lang="cs-CZ" dirty="0" smtClean="0"/>
              <a:t> L.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467544" y="4293096"/>
            <a:ext cx="4029844" cy="2232247"/>
          </a:xfrm>
        </p:spPr>
        <p:txBody>
          <a:bodyPr>
            <a:normAutofit/>
          </a:bodyPr>
          <a:lstStyle/>
          <a:p>
            <a:r>
              <a:rPr lang="cs-CZ" dirty="0" err="1" smtClean="0"/>
              <a:t>Haemanthus</a:t>
            </a:r>
            <a:r>
              <a:rPr lang="cs-CZ" dirty="0" smtClean="0"/>
              <a:t> L. - </a:t>
            </a:r>
            <a:r>
              <a:rPr lang="cs-CZ" dirty="0" err="1" smtClean="0"/>
              <a:t>krvokvět</a:t>
            </a:r>
            <a:r>
              <a:rPr lang="cs-CZ" dirty="0" smtClean="0"/>
              <a:t> (</a:t>
            </a:r>
            <a:r>
              <a:rPr lang="cs-CZ" dirty="0" err="1" smtClean="0"/>
              <a:t>Amaryllidaceae</a:t>
            </a:r>
            <a:r>
              <a:rPr lang="cs-CZ" dirty="0" smtClean="0"/>
              <a:t>)</a:t>
            </a:r>
          </a:p>
          <a:p>
            <a:r>
              <a:rPr lang="cs-CZ" dirty="0" smtClean="0"/>
              <a:t>známo asi 60 druhů</a:t>
            </a:r>
          </a:p>
          <a:p>
            <a:r>
              <a:rPr lang="cs-CZ" dirty="0" smtClean="0"/>
              <a:t>původ: tropická jižní Afrika</a:t>
            </a:r>
          </a:p>
          <a:p>
            <a:endParaRPr lang="cs-CZ" dirty="0"/>
          </a:p>
        </p:txBody>
      </p:sp>
      <p:pic>
        <p:nvPicPr>
          <p:cNvPr id="10" name="Zástupný symbol pro obsah 9" descr="K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4739971" cy="2664297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645025" y="4293096"/>
            <a:ext cx="4041775" cy="2232247"/>
          </a:xfrm>
        </p:spPr>
        <p:txBody>
          <a:bodyPr>
            <a:normAutofit/>
          </a:bodyPr>
          <a:lstStyle/>
          <a:p>
            <a:r>
              <a:rPr lang="cs-CZ" dirty="0" err="1" smtClean="0"/>
              <a:t>There</a:t>
            </a:r>
            <a:r>
              <a:rPr lang="cs-CZ" dirty="0" smtClean="0"/>
              <a:t> are 60 species </a:t>
            </a:r>
          </a:p>
          <a:p>
            <a:r>
              <a:rPr lang="cs-CZ" dirty="0" err="1" smtClean="0"/>
              <a:t>Origin</a:t>
            </a:r>
            <a:r>
              <a:rPr lang="cs-CZ" dirty="0" smtClean="0"/>
              <a:t>:</a:t>
            </a:r>
            <a:r>
              <a:rPr lang="cs-CZ" dirty="0" err="1" smtClean="0"/>
              <a:t>tropic</a:t>
            </a:r>
            <a:r>
              <a:rPr lang="cs-CZ" dirty="0" smtClean="0"/>
              <a:t> </a:t>
            </a:r>
            <a:r>
              <a:rPr lang="cs-CZ" dirty="0" err="1" smtClean="0"/>
              <a:t>south</a:t>
            </a:r>
            <a:r>
              <a:rPr lang="cs-CZ" dirty="0" smtClean="0"/>
              <a:t> </a:t>
            </a:r>
            <a:r>
              <a:rPr lang="cs-CZ" dirty="0" err="1" smtClean="0"/>
              <a:t>Africa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7740352" y="476672"/>
            <a:ext cx="914400" cy="914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Zástupný symbol pro obsah 11" descr="hfhjhfkgjh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101403" y="1557338"/>
            <a:ext cx="2208518" cy="27352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Zygocactus</a:t>
            </a:r>
            <a:r>
              <a:rPr lang="cs-CZ" dirty="0" smtClean="0"/>
              <a:t> K.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467544" y="4293096"/>
            <a:ext cx="4029844" cy="2232247"/>
          </a:xfrm>
        </p:spPr>
        <p:txBody>
          <a:bodyPr>
            <a:normAutofit/>
          </a:bodyPr>
          <a:lstStyle/>
          <a:p>
            <a:r>
              <a:rPr lang="cs-CZ" dirty="0" err="1" smtClean="0"/>
              <a:t>Zygocactus</a:t>
            </a:r>
            <a:r>
              <a:rPr lang="cs-CZ" dirty="0" smtClean="0"/>
              <a:t> K. SCHLUM. - vánoční kaktus (</a:t>
            </a:r>
            <a:r>
              <a:rPr lang="cs-CZ" dirty="0" err="1" smtClean="0"/>
              <a:t>Cactaceae</a:t>
            </a:r>
            <a:r>
              <a:rPr lang="cs-CZ" dirty="0" smtClean="0"/>
              <a:t>)</a:t>
            </a:r>
          </a:p>
          <a:p>
            <a:r>
              <a:rPr lang="cs-CZ" dirty="0" smtClean="0"/>
              <a:t>známo asi 5 druhů</a:t>
            </a:r>
          </a:p>
          <a:p>
            <a:r>
              <a:rPr lang="cs-CZ" dirty="0" smtClean="0"/>
              <a:t>původ: tropická Brazílie</a:t>
            </a:r>
          </a:p>
          <a:p>
            <a:endParaRPr lang="cs-CZ" dirty="0"/>
          </a:p>
        </p:txBody>
      </p:sp>
      <p:pic>
        <p:nvPicPr>
          <p:cNvPr id="10" name="Zástupný symbol pro obsah 9" descr="K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3773"/>
            <a:ext cx="4040188" cy="2270955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645025" y="4293096"/>
            <a:ext cx="4041775" cy="2232247"/>
          </a:xfrm>
        </p:spPr>
        <p:txBody>
          <a:bodyPr>
            <a:normAutofit/>
          </a:bodyPr>
          <a:lstStyle/>
          <a:p>
            <a:r>
              <a:rPr lang="cs-CZ" dirty="0" err="1" smtClean="0"/>
              <a:t>There</a:t>
            </a:r>
            <a:r>
              <a:rPr lang="cs-CZ" dirty="0" smtClean="0"/>
              <a:t> are 5 species</a:t>
            </a:r>
          </a:p>
          <a:p>
            <a:r>
              <a:rPr lang="cs-CZ" dirty="0" err="1" smtClean="0"/>
              <a:t>Origin</a:t>
            </a:r>
            <a:r>
              <a:rPr lang="cs-CZ" dirty="0" smtClean="0"/>
              <a:t>:</a:t>
            </a:r>
            <a:r>
              <a:rPr lang="cs-CZ" dirty="0" err="1" smtClean="0"/>
              <a:t>tropic</a:t>
            </a:r>
            <a:r>
              <a:rPr lang="cs-CZ" dirty="0" smtClean="0"/>
              <a:t> </a:t>
            </a:r>
            <a:r>
              <a:rPr lang="cs-CZ" dirty="0" err="1" smtClean="0"/>
              <a:t>Brazil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9" name="Zástupný symbol pro obsah 8" descr="vfvfvs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706832" y="1557338"/>
            <a:ext cx="1918160" cy="2663825"/>
          </a:xfrm>
        </p:spPr>
      </p:pic>
      <p:sp>
        <p:nvSpPr>
          <p:cNvPr id="8" name="Obdélník 7"/>
          <p:cNvSpPr/>
          <p:nvPr/>
        </p:nvSpPr>
        <p:spPr>
          <a:xfrm>
            <a:off x="7596336" y="620688"/>
            <a:ext cx="914400" cy="914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Hibiscus</a:t>
            </a:r>
            <a:r>
              <a:rPr lang="cs-CZ" dirty="0" smtClean="0"/>
              <a:t> L.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467544" y="4293096"/>
            <a:ext cx="4029844" cy="2232247"/>
          </a:xfrm>
        </p:spPr>
        <p:txBody>
          <a:bodyPr>
            <a:normAutofit/>
          </a:bodyPr>
          <a:lstStyle/>
          <a:p>
            <a:r>
              <a:rPr lang="cs-CZ" dirty="0" err="1" smtClean="0"/>
              <a:t>Hibiscus</a:t>
            </a:r>
            <a:r>
              <a:rPr lang="cs-CZ" dirty="0" smtClean="0"/>
              <a:t> L. - ibišek, čínská růže (</a:t>
            </a:r>
            <a:r>
              <a:rPr lang="cs-CZ" dirty="0" err="1" smtClean="0"/>
              <a:t>Malvaceae</a:t>
            </a:r>
            <a:r>
              <a:rPr lang="cs-CZ" dirty="0" smtClean="0"/>
              <a:t>)</a:t>
            </a:r>
          </a:p>
          <a:p>
            <a:r>
              <a:rPr lang="cs-CZ" dirty="0" smtClean="0"/>
              <a:t>známo cca 200 druhů</a:t>
            </a:r>
          </a:p>
          <a:p>
            <a:r>
              <a:rPr lang="cs-CZ" dirty="0" smtClean="0"/>
              <a:t>původ: východní Indie, Čína, tropická Afrika</a:t>
            </a:r>
            <a:endParaRPr lang="cs-CZ" dirty="0"/>
          </a:p>
        </p:txBody>
      </p:sp>
      <p:pic>
        <p:nvPicPr>
          <p:cNvPr id="10" name="Zástupný symbol pro obsah 9" descr="K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3773"/>
            <a:ext cx="4040188" cy="2270955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645025" y="4293096"/>
            <a:ext cx="4041775" cy="2232247"/>
          </a:xfrm>
        </p:spPr>
        <p:txBody>
          <a:bodyPr>
            <a:normAutofit/>
          </a:bodyPr>
          <a:lstStyle/>
          <a:p>
            <a:r>
              <a:rPr lang="cs-CZ" dirty="0" err="1" smtClean="0"/>
              <a:t>There</a:t>
            </a:r>
            <a:r>
              <a:rPr lang="cs-CZ" dirty="0" smtClean="0"/>
              <a:t> are 200 species</a:t>
            </a:r>
          </a:p>
          <a:p>
            <a:r>
              <a:rPr lang="cs-CZ" dirty="0" err="1" smtClean="0"/>
              <a:t>Origin</a:t>
            </a:r>
            <a:r>
              <a:rPr lang="cs-CZ" dirty="0" smtClean="0"/>
              <a:t>:</a:t>
            </a:r>
            <a:r>
              <a:rPr lang="cs-CZ" dirty="0" err="1" smtClean="0"/>
              <a:t>east</a:t>
            </a:r>
            <a:r>
              <a:rPr lang="cs-CZ" dirty="0" smtClean="0"/>
              <a:t> India, China, </a:t>
            </a:r>
            <a:r>
              <a:rPr lang="cs-CZ" dirty="0" err="1" smtClean="0"/>
              <a:t>t</a:t>
            </a:r>
            <a:r>
              <a:rPr lang="cs-CZ" dirty="0" err="1" smtClean="0"/>
              <a:t>ropic</a:t>
            </a:r>
            <a:r>
              <a:rPr lang="cs-CZ" dirty="0" smtClean="0"/>
              <a:t> </a:t>
            </a:r>
            <a:r>
              <a:rPr lang="cs-CZ" dirty="0" err="1" smtClean="0"/>
              <a:t>A</a:t>
            </a:r>
            <a:r>
              <a:rPr lang="cs-CZ" dirty="0" err="1" smtClean="0"/>
              <a:t>frica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9" name="Zástupný symbol pro obsah 8" descr="vfvfvs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85702" y="1557338"/>
            <a:ext cx="3960421" cy="2663825"/>
          </a:xfrm>
        </p:spPr>
      </p:pic>
      <p:sp>
        <p:nvSpPr>
          <p:cNvPr id="8" name="Obdélník 7"/>
          <p:cNvSpPr/>
          <p:nvPr/>
        </p:nvSpPr>
        <p:spPr>
          <a:xfrm>
            <a:off x="7524328" y="692696"/>
            <a:ext cx="914400" cy="914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Sarracenia</a:t>
            </a:r>
            <a:r>
              <a:rPr lang="cs-CZ" dirty="0" smtClean="0"/>
              <a:t> L.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467544" y="4293096"/>
            <a:ext cx="4029844" cy="2232247"/>
          </a:xfrm>
        </p:spPr>
        <p:txBody>
          <a:bodyPr>
            <a:normAutofit/>
          </a:bodyPr>
          <a:lstStyle/>
          <a:p>
            <a:r>
              <a:rPr lang="cs-CZ" dirty="0" err="1" smtClean="0"/>
              <a:t>Sarracenia</a:t>
            </a:r>
            <a:r>
              <a:rPr lang="cs-CZ" dirty="0" smtClean="0"/>
              <a:t> L. - špirlice (</a:t>
            </a:r>
            <a:r>
              <a:rPr lang="cs-CZ" dirty="0" err="1" smtClean="0"/>
              <a:t>Sarraceniaceae</a:t>
            </a:r>
            <a:r>
              <a:rPr lang="cs-CZ" dirty="0" smtClean="0"/>
              <a:t>)</a:t>
            </a:r>
          </a:p>
          <a:p>
            <a:r>
              <a:rPr lang="cs-CZ" dirty="0" smtClean="0"/>
              <a:t>známo 7 druhů</a:t>
            </a:r>
          </a:p>
          <a:p>
            <a:r>
              <a:rPr lang="cs-CZ" dirty="0" smtClean="0"/>
              <a:t>původ: mokré bažinné savany Severní Ameriky	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645025" y="4293096"/>
            <a:ext cx="4041775" cy="2232247"/>
          </a:xfrm>
        </p:spPr>
        <p:txBody>
          <a:bodyPr>
            <a:normAutofit/>
          </a:bodyPr>
          <a:lstStyle/>
          <a:p>
            <a:r>
              <a:rPr lang="cs-CZ" dirty="0" err="1" smtClean="0"/>
              <a:t>There</a:t>
            </a:r>
            <a:r>
              <a:rPr lang="cs-CZ" dirty="0" smtClean="0"/>
              <a:t> are 7 species</a:t>
            </a:r>
          </a:p>
          <a:p>
            <a:r>
              <a:rPr lang="cs-CZ" dirty="0" err="1" smtClean="0"/>
              <a:t>Origin</a:t>
            </a:r>
            <a:r>
              <a:rPr lang="cs-CZ" dirty="0" smtClean="0"/>
              <a:t>:</a:t>
            </a:r>
            <a:r>
              <a:rPr lang="cs-CZ" dirty="0" err="1" smtClean="0"/>
              <a:t>wet</a:t>
            </a:r>
            <a:r>
              <a:rPr lang="cs-CZ" dirty="0" smtClean="0"/>
              <a:t> </a:t>
            </a:r>
            <a:r>
              <a:rPr lang="cs-CZ" dirty="0" err="1" smtClean="0"/>
              <a:t>swampy</a:t>
            </a:r>
            <a:r>
              <a:rPr lang="cs-CZ" dirty="0" smtClean="0"/>
              <a:t> </a:t>
            </a:r>
            <a:r>
              <a:rPr lang="cs-CZ" dirty="0" err="1" smtClean="0"/>
              <a:t>savannah</a:t>
            </a:r>
            <a:endParaRPr lang="cs-CZ" dirty="0" smtClean="0"/>
          </a:p>
          <a:p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</a:t>
            </a:r>
            <a:r>
              <a:rPr lang="cs-CZ" dirty="0" err="1" smtClean="0"/>
              <a:t>orth</a:t>
            </a:r>
            <a:r>
              <a:rPr lang="cs-CZ" dirty="0" smtClean="0"/>
              <a:t> </a:t>
            </a:r>
            <a:r>
              <a:rPr lang="cs-CZ" dirty="0" err="1" smtClean="0"/>
              <a:t>America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4" name="Zástupný symbol pro obsah 13" descr="K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42252" y="1450037"/>
            <a:ext cx="3458898" cy="1944217"/>
          </a:xfrm>
        </p:spPr>
      </p:pic>
      <p:pic>
        <p:nvPicPr>
          <p:cNvPr id="13" name="Zástupný symbol pro obsah 12" descr="gfgffdgggf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707905" y="1628775"/>
            <a:ext cx="2520280" cy="2447925"/>
          </a:xfrm>
        </p:spPr>
      </p:pic>
      <p:sp>
        <p:nvSpPr>
          <p:cNvPr id="8" name="Obdélník 7"/>
          <p:cNvSpPr/>
          <p:nvPr/>
        </p:nvSpPr>
        <p:spPr>
          <a:xfrm>
            <a:off x="7524328" y="620688"/>
            <a:ext cx="914400" cy="914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Bombax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3789040"/>
            <a:ext cx="4032448" cy="2376264"/>
          </a:xfrm>
        </p:spPr>
        <p:txBody>
          <a:bodyPr/>
          <a:lstStyle/>
          <a:p>
            <a:r>
              <a:rPr lang="cs-CZ" dirty="0" err="1" smtClean="0"/>
              <a:t>Bombax</a:t>
            </a:r>
            <a:r>
              <a:rPr lang="cs-CZ" dirty="0" smtClean="0"/>
              <a:t> - Vlnovec pětimužný 11 druhů pochází z tropické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Asie, Afriky a severní Austrálie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3789040"/>
            <a:ext cx="4041775" cy="2376263"/>
          </a:xfrm>
        </p:spPr>
        <p:txBody>
          <a:bodyPr/>
          <a:lstStyle/>
          <a:p>
            <a:r>
              <a:rPr lang="cs-CZ" dirty="0" err="1" smtClean="0"/>
              <a:t>There</a:t>
            </a:r>
            <a:r>
              <a:rPr lang="cs-CZ" dirty="0" smtClean="0"/>
              <a:t> are 11 species</a:t>
            </a:r>
          </a:p>
          <a:p>
            <a:r>
              <a:rPr lang="cs-CZ" dirty="0" err="1" smtClean="0"/>
              <a:t>Origin</a:t>
            </a:r>
            <a:r>
              <a:rPr lang="cs-CZ" dirty="0" smtClean="0"/>
              <a:t> in </a:t>
            </a:r>
            <a:r>
              <a:rPr lang="cs-CZ" dirty="0" err="1" smtClean="0"/>
              <a:t>tropic</a:t>
            </a:r>
            <a:r>
              <a:rPr lang="cs-CZ" dirty="0" smtClean="0"/>
              <a:t> </a:t>
            </a:r>
            <a:r>
              <a:rPr lang="cs-CZ" dirty="0" err="1" smtClean="0"/>
              <a:t>Asia</a:t>
            </a:r>
            <a:r>
              <a:rPr lang="cs-CZ" dirty="0" smtClean="0"/>
              <a:t> ,</a:t>
            </a:r>
            <a:r>
              <a:rPr lang="cs-CZ" dirty="0" err="1" smtClean="0"/>
              <a:t>Africa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north</a:t>
            </a:r>
            <a:r>
              <a:rPr lang="cs-CZ" dirty="0" smtClean="0"/>
              <a:t> </a:t>
            </a:r>
            <a:r>
              <a:rPr lang="cs-CZ" dirty="0" err="1" smtClean="0"/>
              <a:t>Australia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7" name="Zástupný symbol pro obsah 6" descr="rrrrrrrrrrr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857326" y="1557338"/>
            <a:ext cx="3617173" cy="2159000"/>
          </a:xfrm>
        </p:spPr>
      </p:pic>
      <p:pic>
        <p:nvPicPr>
          <p:cNvPr id="1026" name="Picture 2" descr="C:\Users\cihakova\Documents\školní rok 2017 -2018\7.A\ruda květiny\Obrázky z období kvetení\K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335" y="1557338"/>
            <a:ext cx="3713918" cy="2087562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7308304" y="548680"/>
            <a:ext cx="914400" cy="914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449</Words>
  <Application>Microsoft Office PowerPoint</Application>
  <PresentationFormat>Předvádění na obrazovce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Flowers at school</vt:lpstr>
      <vt:lpstr>Pelargonium L´HÉR</vt:lpstr>
      <vt:lpstr>Billbergia THUNB</vt:lpstr>
      <vt:lpstr>Selenicereus (BERG:)</vt:lpstr>
      <vt:lpstr>Haemanthus L.</vt:lpstr>
      <vt:lpstr>Zygocactus K.</vt:lpstr>
      <vt:lpstr>Hibiscus L.</vt:lpstr>
      <vt:lpstr>Sarracenia L.</vt:lpstr>
      <vt:lpstr>Bombax</vt:lpstr>
      <vt:lpstr>Passiflora L.</vt:lpstr>
      <vt:lpstr>Saintpaulia WENDL.</vt:lpstr>
      <vt:lpstr>Orchideje</vt:lpstr>
      <vt:lpstr>Pachypodium</vt:lpstr>
      <vt:lpstr>Billbergia THUNB</vt:lpstr>
      <vt:lpstr>Haemanthus L.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Flowers at school</dc:title>
  <dc:creator>cihakova</dc:creator>
  <cp:lastModifiedBy>kucerova</cp:lastModifiedBy>
  <cp:revision>31</cp:revision>
  <dcterms:created xsi:type="dcterms:W3CDTF">2018-05-10T08:28:18Z</dcterms:created>
  <dcterms:modified xsi:type="dcterms:W3CDTF">2018-06-04T09:22:53Z</dcterms:modified>
</cp:coreProperties>
</file>